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A72"/>
    <a:srgbClr val="325B74"/>
    <a:srgbClr val="DC322F"/>
    <a:srgbClr val="1A1A1A"/>
    <a:srgbClr val="E03135"/>
    <a:srgbClr val="C16069"/>
    <a:srgbClr val="FF3418"/>
    <a:srgbClr val="3A4152"/>
    <a:srgbClr val="4B556B"/>
    <a:srgbClr val="98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818"/>
    <p:restoredTop autoAdjust="0" sz="94694"/>
  </p:normalViewPr>
  <p:slideViewPr>
    <p:cSldViewPr snapToGrid="0" snapToObjects="1">
      <p:cViewPr varScale="1">
        <p:scale>
          <a:sx d="100" n="121"/>
          <a:sy d="100" n="121"/>
        </p:scale>
        <p:origin x="344" y="176"/>
      </p:cViewPr>
      <p:guideLst>
        <p:guide orient="horz" pos="2160"/>
        <p:guide pos="384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38" Type="http://schemas.openxmlformats.org/officeDocument/2006/relationships/theme" Target="theme/theme1.xml" /><Relationship Id="rId37" Type="http://schemas.openxmlformats.org/officeDocument/2006/relationships/viewProps" Target="viewProps.xml" /><Relationship Id="rId36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302"/>
            <a:ext cx="9144000" cy="164649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A21-E3F8-414E-8783-9B787CEE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B1-3C39-5B4F-85DD-4E44D8B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artoon monkey holding a magnifying glass&#10;&#10;Description automatically generated">
            <a:extLst>
              <a:ext uri="{FF2B5EF4-FFF2-40B4-BE49-F238E27FC236}">
                <a16:creationId xmlns:a16="http://schemas.microsoft.com/office/drawing/2014/main" id="{E0280DB6-DDF3-4C1F-AC17-984168E43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7726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FF1A-8372-FB40-B0E0-0EE88C8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1868-78C4-704F-87A4-9909281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4A86-EE40-7F47-8F4A-D5FD082D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DD5-D90C-D148-9A75-6E5EF76E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49B3-720E-654D-9610-263AC0D9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4B96-467B-A24D-9EC1-DD46EE699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EC97-EC51-3242-A427-B6C401F9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4FCF-A603-6944-ACE1-F3530AA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00E-B16B-6340-9BEE-2E563F9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ADE9-5F17-2E4E-A23B-A3EF5CC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3C5A7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3C7-4F7C-4247-8FF5-1E63E18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3C5A7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FD39C-D04F-D648-B6B2-07092A492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4250" y="236556"/>
            <a:ext cx="1063580" cy="10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59EF-BAB7-0E42-9E60-A03A3B0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6D2-A026-D74A-8C2A-7AD33F22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D05D-520A-D942-8D98-B02EF8C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B6A88-2E41-552F-6E71-A9DFA92F0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94730" y="209573"/>
            <a:ext cx="1063580" cy="10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9989-2AC6-0F4E-ADFD-C6E06D0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25DC-FC15-A34E-972A-D70B8A82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2A21-61F6-4A4F-8B34-7B5540E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1DF4-AED1-614B-BE12-2143863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CAE-E5F3-8C40-9708-53662383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7552-3DC5-3546-AB54-31C74D6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EE9D-F5D6-F54D-8468-AEFB4E718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98EC-0E7C-514D-9D5C-E0079B57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E07E0-5A9C-4B41-95FF-3BAA5F6B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B537-974F-D34D-9750-CC69627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390-2D22-5048-A0FC-3FAD9329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D455-6580-E548-84D2-30E8C31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37170-F497-734A-8863-A2B1D6D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3678E-8EC0-9D40-85FD-A78B7303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0869-C0FC-2E44-824A-787E6D8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55E77-5B2E-A2EF-706B-9C4916EA9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94730" y="240053"/>
            <a:ext cx="1063580" cy="10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FB1ED-2AE6-5449-BE22-43836D3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D820E-FB19-6E41-9F98-FE01AD87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9D32-6061-E14C-B370-0847ED7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CD6-9805-9E45-9B7C-5314F41E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4F16-08DB-C247-8F9D-24EA7D8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2B46-16CB-7E41-AD5E-4493C92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A2BC5-3886-C647-BB53-7B07EA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82B8-C849-1F4E-8FED-86CF39D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410FE-1E10-8C4A-BD9D-9A0F6C9D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2F09-1B36-2F4E-8EEA-BAEEB3FD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7009-98F8-D441-A078-A31F891B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ACA9B-B433-8E45-A2A3-CD0940D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396B-3342-4645-AC86-58732AA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023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F5EA-1FF6-EB48-B367-10F16FE226B4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GB"/>
              <a:t>Click to edit Master text styles</a:t>
            </a:r>
          </a:p>
          <a:p>
            <a:pPr lvl="1"/>
            <a:r>
              <a:rPr dirty="0" lang="en-GB"/>
              <a:t>Second level</a:t>
            </a:r>
          </a:p>
          <a:p>
            <a:pPr lvl="2"/>
            <a:r>
              <a:rPr dirty="0" lang="en-GB"/>
              <a:t>Third level</a:t>
            </a:r>
          </a:p>
          <a:p>
            <a:pPr lvl="3"/>
            <a:r>
              <a:rPr dirty="0" lang="en-GB"/>
              <a:t>Fourth level</a:t>
            </a:r>
          </a:p>
          <a:p>
            <a:pPr lvl="4"/>
            <a:r>
              <a:rPr dirty="0" lang="en-GB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91ED-FFB7-904F-8814-ED29EAA4264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4AD-BD6B-CE47-88CB-D7910584936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4"/>
            <a:ext cx="199371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05052-7E31-8548-802E-BBA9CB132D1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9FF2A29-0C17-AD44-9B62-E2C61042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GB"/>
              <a:t>Click to edit Master title style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2565074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eaLnBrk="1" hangingPunct="1" latinLnBrk="0" rtl="0">
        <a:lnSpc>
          <a:spcPct val="90000"/>
        </a:lnSpc>
        <a:spcBef>
          <a:spcPct val="0"/>
        </a:spcBef>
        <a:buNone/>
        <a:defRPr b="1" baseline="0" i="0" kern="1200" sz="3200">
          <a:solidFill>
            <a:schemeClr val="tx1"/>
          </a:solidFill>
          <a:latin charset="0" pitchFamily="2" typeface="Atkinson Hyperlegible"/>
          <a:ea typeface="+mj-ea"/>
          <a:cs charset="-79" panose="020B0502020104020203" pitchFamily="34" typeface="Gill Sans"/>
        </a:defRPr>
      </a:lvl1pPr>
    </p:titleStyle>
    <p:bodyStyle>
      <a:lvl1pPr algn="l" defTabSz="514350" eaLnBrk="1" hangingPunct="1" indent="-128588" latinLnBrk="0" marL="1285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1pPr>
      <a:lvl2pPr algn="l" defTabSz="514350" eaLnBrk="1" hangingPunct="1" indent="-128588" latinLnBrk="0" marL="38576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2pPr>
      <a:lvl3pPr algn="l" defTabSz="514350" eaLnBrk="1" hangingPunct="1" indent="-128588" latinLnBrk="0" marL="64293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3pPr>
      <a:lvl4pPr algn="l" defTabSz="514350" eaLnBrk="1" hangingPunct="1" indent="-128588" latinLnBrk="0" marL="90011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4pPr>
      <a:lvl5pPr algn="l" defTabSz="514350" eaLnBrk="1" hangingPunct="1" indent="-128588" latinLnBrk="0" marL="11572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5pPr>
      <a:lvl6pPr algn="l" defTabSz="514350" eaLnBrk="1" hangingPunct="1" indent="-128588" latinLnBrk="0" marL="141446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indent="-128588" latinLnBrk="0" marL="167163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indent="-128588" latinLnBrk="0" marL="192881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indent="-128588" latinLnBrk="0" marL="218598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514350" eaLnBrk="1" hangingPunct="1" latinLnBrk="0" marL="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1pPr>
      <a:lvl2pPr algn="l" defTabSz="514350" eaLnBrk="1" hangingPunct="1" latinLnBrk="0" marL="2571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2pPr>
      <a:lvl3pPr algn="l" defTabSz="514350" eaLnBrk="1" hangingPunct="1" latinLnBrk="0" marL="5143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eaLnBrk="1" hangingPunct="1" latinLnBrk="0" marL="7715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4pPr>
      <a:lvl5pPr algn="l" defTabSz="514350" eaLnBrk="1" hangingPunct="1" latinLnBrk="0" marL="10287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5pPr>
      <a:lvl6pPr algn="l" defTabSz="514350" eaLnBrk="1" hangingPunct="1" latinLnBrk="0" marL="12858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latinLnBrk="0" marL="15430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latinLnBrk="0" marL="18002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latinLnBrk="0" marL="20574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osf.io/phfq3/" TargetMode="External" /><Relationship Id="rId3" Type="http://schemas.openxmlformats.org/officeDocument/2006/relationships/hyperlink" Target="http://127.0.0.1:26677/#0" TargetMode="External" /><Relationship Id="rId4" Type="http://schemas.openxmlformats.org/officeDocument/2006/relationships/image" Target="../media/image5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9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0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crumplab.github.io/statistics/" TargetMode="External" /><Relationship Id="rId3" Type="http://schemas.openxmlformats.org/officeDocument/2006/relationships/hyperlink" Target="https://crumplab.com/statistics/07-ANOVA.html" TargetMode="External" /><Relationship Id="rId4" Type="http://schemas.openxmlformats.org/officeDocument/2006/relationships/hyperlink" Target="https://crumplab.com/statistics/10-MixedANOVA.html#x2-designs" TargetMode="Externa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gold.ac.uk/students/wellbeing/wellbeing-service/" TargetMode="Externa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i.org/10.1080/09687590120035807" TargetMode="Externa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 04: Finding your Psychology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11302"/>
            <a:ext cx="9144000" cy="1646498"/>
          </a:xfrm>
        </p:spPr>
        <p:txBody>
          <a:bodyPr/>
          <a:lstStyle/>
          <a:p>
            <a:pPr lvl="0" indent="0" marL="0">
              <a:buNone/>
            </a:pPr>
            <a:r>
              <a:rPr/>
              <a:t>MeSearch or Research?</a:t>
            </a:r>
            <a:br/>
            <a:br/>
            <a:r>
              <a:rPr/>
              <a:t>Dr. Gordon Wright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October 9, 2023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Psychology is grossly misunderstood</a:t>
            </a:r>
          </a:p>
        </p:txBody>
      </p:sp>
      <p:pic>
        <p:nvPicPr>
          <p:cNvPr descr="images/paste-20A00E5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578100"/>
            <a:ext cx="10515600" cy="2806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Replication Crisis and our ongoing response - Open Science</a:t>
            </a:r>
          </a:p>
          <a:p>
            <a:pPr lvl="0" indent="0" marL="0">
              <a:buNone/>
            </a:pPr>
            <a:r>
              <a:rPr/>
              <a:t>The practice of Psychology we encourage in you!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Research &amp; me-search</a:t>
            </a:r>
          </a:p>
        </p:txBody>
      </p:sp>
      <p:pic>
        <p:nvPicPr>
          <p:cNvPr descr="images/paste-099457BD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943100"/>
            <a:ext cx="10515600" cy="4089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(</a:t>
            </a:r>
            <a:r>
              <a:rPr b="1"/>
              <a:t>altenmuller2021?</a:t>
            </a:r>
            <a:r>
              <a:rPr/>
              <a:t>)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Reflexivity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Reflexivity and the psychologist</a:t>
            </a:r>
          </a:p>
          <a:p>
            <a:pPr lvl="0" indent="0" marL="0">
              <a:buNone/>
            </a:pPr>
            <a:r>
              <a:rPr/>
              <a:t>Reflexivity generally refers to the examination of one’s own beliefs, judgments and practices during the research process and how these may have influenced the research.</a:t>
            </a:r>
          </a:p>
          <a:p>
            <a:pPr lvl="0" indent="0" marL="0">
              <a:buNone/>
            </a:pPr>
            <a:r>
              <a:rPr/>
              <a:t>An integral part of the Qualitative ‘tradition’</a:t>
            </a:r>
          </a:p>
          <a:p>
            <a:pPr lvl="0" indent="0" marL="0">
              <a:buNone/>
            </a:pPr>
            <a:r>
              <a:rPr/>
              <a:t>(</a:t>
            </a:r>
            <a:r>
              <a:rPr b="1"/>
              <a:t>morawski2005?</a:t>
            </a:r>
            <a:r>
              <a:rPr/>
              <a:t>)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Inclusive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Inclusive research is a term that was coined in the early twenty-first century to embrace participatory and emancipatory approaches to research with people with learning/intellectual disabilities (Walmsley, 2001)</a:t>
            </a:r>
          </a:p>
          <a:p>
            <a:pPr lvl="0" indent="0" marL="0">
              <a:buNone/>
            </a:pPr>
            <a:r>
              <a:rPr/>
              <a:t>Inclusive research embraces </a:t>
            </a:r>
            <a:r>
              <a:rPr u="sng"/>
              <a:t>participatory</a:t>
            </a:r>
            <a:r>
              <a:rPr/>
              <a:t> and </a:t>
            </a:r>
            <a:r>
              <a:rPr u="sng"/>
              <a:t>emancipatory</a:t>
            </a:r>
            <a:r>
              <a:rPr/>
              <a:t> approaches to research.</a:t>
            </a:r>
          </a:p>
          <a:p>
            <a:pPr lvl="0" indent="0" marL="0">
              <a:buNone/>
            </a:pPr>
            <a:r>
              <a:rPr/>
              <a:t>Its characteristics are that it:</a:t>
            </a:r>
            <a:br/>
            <a:r>
              <a:rPr/>
              <a:t>· Is owned (not necessarily initiated) by lay people</a:t>
            </a:r>
            <a:br/>
            <a:r>
              <a:rPr/>
              <a:t>· Furthers the interests of lay people, researchers are on their side</a:t>
            </a:r>
            <a:br/>
            <a:r>
              <a:rPr/>
              <a:t>· Is collaborative</a:t>
            </a:r>
            <a:br/>
            <a:r>
              <a:rPr/>
              <a:t>· Enables lay people to exercise control over process and outcomes</a:t>
            </a:r>
            <a:br/>
            <a:r>
              <a:rPr/>
              <a:t>· Produces outputs that are accessible.</a:t>
            </a:r>
            <a:br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Research situated within the wider rights movement.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“Nothing about us without us” (Aspis, 2000).</a:t>
            </a:r>
          </a:p>
          <a:p>
            <a:pPr lvl="0" indent="0" marL="0">
              <a:buNone/>
            </a:pPr>
            <a:r>
              <a:rPr/>
              <a:t>a slogan of the disabled people’s movement, has been applied to research as well as other areas.</a:t>
            </a:r>
          </a:p>
          <a:p>
            <a:pPr lvl="0" indent="0" marL="0">
              <a:buNone/>
            </a:pPr>
            <a:r>
              <a:rPr/>
              <a:t>“exclusivity not only touches but also contorts and diminishes all aspects of psychological science” (Ledgerwood et al., 2022, p.2).</a:t>
            </a:r>
          </a:p>
          <a:p>
            <a:pPr lvl="0" indent="0" marL="0">
              <a:buNone/>
            </a:pPr>
            <a:r>
              <a:rPr/>
              <a:t>(</a:t>
            </a:r>
            <a:r>
              <a:rPr b="1"/>
              <a:t>ledgerwood2022?</a:t>
            </a:r>
            <a:r>
              <a:rPr/>
              <a:t>)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OSF (Open Science Foundation)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OSF | When Research is Mesearch: How Researchers’ Motivation to Pursue a Topic Affects Laypeople’s Trust in Science</a:t>
            </a:r>
            <a:r>
              <a:rPr/>
              <a:t> </a:t>
            </a:r>
            <a:r>
              <a:rPr>
                <a:hlinkClick r:id="rId3"/>
              </a:rPr>
              <a:t>https://osf.io/phfq3/</a:t>
            </a:r>
          </a:p>
        </p:txBody>
      </p:sp>
      <p:pic>
        <p:nvPicPr>
          <p:cNvPr descr="images/paste-B91D98B6.png" id="0" name="Picture 1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81600" y="1384300"/>
            <a:ext cx="6172200" cy="405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Open Data and Open Materials</a:t>
            </a:r>
          </a:p>
        </p:txBody>
      </p:sp>
      <p:pic>
        <p:nvPicPr>
          <p:cNvPr descr="images/paste-CD2465BA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36900" y="1816100"/>
            <a:ext cx="59182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Open Data</a:t>
            </a:r>
          </a:p>
        </p:txBody>
      </p:sp>
      <p:pic>
        <p:nvPicPr>
          <p:cNvPr descr="images/paste-4D9E8FC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3500" y="1816100"/>
            <a:ext cx="69977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Key topics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week ahead (week 4)</a:t>
            </a:r>
          </a:p>
          <a:p>
            <a:pPr lvl="0"/>
            <a:r>
              <a:rPr/>
              <a:t>Personal Tutor Meeting about Mini-Dissertations - ooops</a:t>
            </a:r>
          </a:p>
          <a:p>
            <a:pPr lvl="0"/>
            <a:r>
              <a:rPr/>
              <a:t>Critical Proposal due next week (week 5)</a:t>
            </a:r>
          </a:p>
          <a:p>
            <a:pPr lvl="0"/>
            <a:r>
              <a:rPr/>
              <a:t>Design &amp; Analysis Quiz due next week (week 5)</a:t>
            </a:r>
          </a:p>
          <a:p>
            <a:pPr lvl="0"/>
            <a:r>
              <a:rPr/>
              <a:t>Research as a human enterprise</a:t>
            </a:r>
          </a:p>
          <a:p>
            <a:pPr lvl="0"/>
            <a:r>
              <a:rPr/>
              <a:t>Lab preview - Keep pressing on with Critical Proposal (due week 5)</a:t>
            </a:r>
          </a:p>
          <a:p>
            <a:pPr lvl="1"/>
            <a:r>
              <a:rPr/>
              <a:t>Try to nail down your variables and your design ON THE PAGE!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Open Materials</a:t>
            </a:r>
          </a:p>
        </p:txBody>
      </p:sp>
      <p:pic>
        <p:nvPicPr>
          <p:cNvPr descr="images/paste-037992D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35300" y="1816100"/>
            <a:ext cx="61087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Psyarxiv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(</a:t>
            </a:r>
            <a:r>
              <a:rPr b="1"/>
              <a:t>conry-murray2022?</a:t>
            </a:r>
            <a:r>
              <a:rPr/>
              <a:t>)</a:t>
            </a:r>
          </a:p>
        </p:txBody>
      </p:sp>
      <p:pic>
        <p:nvPicPr>
          <p:cNvPr descr="images/paste-1C2D781F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362200"/>
            <a:ext cx="6172200" cy="2095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Questions?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Lab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Keep working!</a:t>
            </a:r>
          </a:p>
          <a:p>
            <a:pPr lvl="0" indent="0" marL="0">
              <a:buNone/>
            </a:pPr>
            <a:r>
              <a:rPr/>
              <a:t>Formalise your individual design</a:t>
            </a:r>
          </a:p>
        </p:txBody>
      </p:sp>
      <p:pic>
        <p:nvPicPr>
          <p:cNvPr descr="images/paste-B1D5568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282700"/>
            <a:ext cx="6172200" cy="4267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More specific</a:t>
            </a:r>
          </a:p>
        </p:txBody>
      </p:sp>
      <p:pic>
        <p:nvPicPr>
          <p:cNvPr descr="images/paste-96A3FF9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46400" y="1816100"/>
            <a:ext cx="62865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This is my design</a:t>
            </a:r>
          </a:p>
        </p:txBody>
      </p:sp>
      <p:pic>
        <p:nvPicPr>
          <p:cNvPr descr="images/Thisismydesign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81300" y="1816100"/>
            <a:ext cx="66167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 use a notation system to refer to these designs:</a:t>
            </a:r>
          </a:p>
          <a:p>
            <a:pPr lvl="0" indent="0" marL="0">
              <a:buNone/>
            </a:pPr>
            <a:r>
              <a:rPr u="sng"/>
              <a:t>2x2 = Two-way ANOVA</a:t>
            </a:r>
            <a:r>
              <a:rPr/>
              <a:t>. There are two IVS, the first IV has two levels, the second IV has 2 levels. There are a total of 4 conditions, 2x2 = 4.</a:t>
            </a:r>
          </a:p>
          <a:p>
            <a:pPr lvl="0" indent="0" marL="0">
              <a:buNone/>
            </a:pPr>
            <a:r>
              <a:rPr u="sng"/>
              <a:t>2x3 = Two-way ANOVA.</a:t>
            </a:r>
            <a:r>
              <a:rPr/>
              <a:t> There are two IVs, the first IV has two levels, the second IV has three levels. There are a total of 6 conditions, 2x3 = 6</a:t>
            </a:r>
          </a:p>
          <a:p>
            <a:pPr lvl="0" indent="0" marL="0">
              <a:buNone/>
            </a:pPr>
            <a:r>
              <a:rPr u="sng"/>
              <a:t>4x4 = Two-way ANOVA.</a:t>
            </a:r>
            <a:r>
              <a:rPr/>
              <a:t> There are two IVs, the first IV has 4 levels, the second IV has 4 levels. There are a total of 16 conditions, 4x4=16</a:t>
            </a:r>
          </a:p>
          <a:p>
            <a:pPr lvl="0" indent="0" marL="0">
              <a:buNone/>
            </a:pPr>
            <a:r>
              <a:rPr b="1" u="sng"/>
              <a:t>2x3x2 = Three-way ANOVA</a:t>
            </a:r>
            <a:r>
              <a:rPr/>
              <a:t>.There are a total of three IVs. The first IV has 2 levels. The second IV has 3 levels. The third IV has 2 levels. There are a total of 12 conditions. 2x3x2 = 12.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Crump, M. J. C., Navarro, D. J., &amp; Suzuki, J. (2019, June 5). Answering Questions with Data (Textbook): Introductory Statistics for Psychology Students. https://doi.org/10.17605/OSF.IO/JZE52</a:t>
            </a:r>
          </a:p>
          <a:p>
            <a:pPr lvl="0" indent="0" marL="0">
              <a:buNone/>
            </a:pPr>
            <a:r>
              <a:rPr/>
              <a:t>CC BY SA 4.0</a:t>
            </a:r>
          </a:p>
          <a:p>
            <a:pPr lvl="0" indent="0" marL="0">
              <a:buNone/>
            </a:pPr>
            <a:r>
              <a:rPr>
                <a:hlinkClick r:id="rId3"/>
              </a:rPr>
              <a:t>https://crumplab.com/statistics/07-ANOVA.html</a:t>
            </a:r>
          </a:p>
          <a:p>
            <a:pPr lvl="0" indent="0" marL="0">
              <a:buNone/>
            </a:pPr>
            <a:r>
              <a:rPr>
                <a:hlinkClick r:id="rId4"/>
              </a:rPr>
              <a:t>https://crumplab.com/statistics/10-MixedANOVA.html#x2-designs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3 ‘flavours’ of 2x2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2bx2b</a:t>
            </a:r>
            <a:r>
              <a:rPr/>
              <a:t> - Between-subjects/Factorial ANOVA</a:t>
            </a:r>
          </a:p>
          <a:p>
            <a:pPr lvl="0" indent="0" marL="0">
              <a:buNone/>
            </a:pPr>
            <a:r>
              <a:rPr b="1"/>
              <a:t>2wx2w</a:t>
            </a:r>
            <a:r>
              <a:rPr/>
              <a:t> - Within-subject/Repeated Measures ANOVA</a:t>
            </a:r>
          </a:p>
          <a:p>
            <a:pPr lvl="0" indent="0" marL="0">
              <a:buNone/>
            </a:pPr>
            <a:r>
              <a:rPr b="1"/>
              <a:t>2bx2w</a:t>
            </a:r>
            <a:r>
              <a:rPr/>
              <a:t> or </a:t>
            </a:r>
            <a:r>
              <a:rPr b="1"/>
              <a:t>2wx2b</a:t>
            </a:r>
            <a:r>
              <a:rPr/>
              <a:t> - Mixed ANOVA</a:t>
            </a:r>
          </a:p>
          <a:p>
            <a:pPr lvl="0" indent="0" marL="0">
              <a:buNone/>
            </a:pPr>
            <a:r>
              <a:rPr/>
              <a:t>You will be using one of these (all supported by SPSS Exercises 1 &amp; 2)</a:t>
            </a:r>
          </a:p>
          <a:p>
            <a:pPr lvl="0" indent="0" marL="0">
              <a:buNone/>
            </a:pPr>
            <a:r>
              <a:rPr/>
              <a:t>JAMOVI is a reasonable alternative to SPSS (R is even better - much more value as a skill)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3 effects possible in a 2x2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Main effect of IV1</a:t>
            </a:r>
          </a:p>
          <a:p>
            <a:pPr lvl="0" indent="0" marL="0">
              <a:buNone/>
            </a:pPr>
            <a:r>
              <a:rPr/>
              <a:t>Main effect of IV2</a:t>
            </a:r>
          </a:p>
          <a:p>
            <a:pPr lvl="0" indent="0" marL="0">
              <a:buNone/>
            </a:pPr>
            <a:r>
              <a:rPr/>
              <a:t>Interaction of IV1*IV2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Personal Tutor Meeting Week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This week (week 4) your PT session is all about your Mini-Dissertation</a:t>
            </a:r>
          </a:p>
          <a:p>
            <a:pPr lvl="0" indent="0" marL="1270000">
              <a:buNone/>
            </a:pPr>
            <a:r>
              <a:rPr sz="2000" b="1"/>
              <a:t>Tip</a:t>
            </a:r>
          </a:p>
          <a:p>
            <a:pPr lvl="0" indent="0" marL="1270000">
              <a:buNone/>
            </a:pPr>
            <a:r>
              <a:rPr sz="2000"/>
              <a:t>Please familiarise yourself with well-being services available in college</a:t>
            </a:r>
          </a:p>
          <a:p>
            <a:pPr lvl="0" indent="0" marL="1270000">
              <a:buNone/>
            </a:pPr>
            <a:r>
              <a:rPr sz="2000">
                <a:hlinkClick r:id="rId2"/>
              </a:rPr>
              <a:t>https://www.gold.ac.uk/students/wellbeing/wellbeing-service/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therefore 8 possible ‘outcomes’ of a 2x2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no IV1 main effect, no IV2 main effect, no interaction</a:t>
            </a:r>
          </a:p>
          <a:p>
            <a:pPr lvl="0"/>
            <a:r>
              <a:rPr/>
              <a:t>IV1 main effect, no IV2 main effect, no interaction</a:t>
            </a:r>
          </a:p>
          <a:p>
            <a:pPr lvl="0"/>
            <a:r>
              <a:rPr/>
              <a:t>IV1 main effect, no IV2 main effect, interaction</a:t>
            </a:r>
          </a:p>
          <a:p>
            <a:pPr lvl="0"/>
            <a:r>
              <a:rPr/>
              <a:t>IV1 main effect, IV2 main effect, no interaction</a:t>
            </a:r>
          </a:p>
          <a:p>
            <a:pPr lvl="0"/>
            <a:r>
              <a:rPr/>
              <a:t>IV1 main effect, IV2 main effect, interaction</a:t>
            </a:r>
          </a:p>
          <a:p>
            <a:pPr lvl="0"/>
            <a:r>
              <a:rPr/>
              <a:t>no IV1 main effect, IV2 main effect, no interaction</a:t>
            </a:r>
          </a:p>
          <a:p>
            <a:pPr lvl="0"/>
            <a:r>
              <a:rPr/>
              <a:t>no IV1 main effect, IV2 main effect, interaction</a:t>
            </a:r>
          </a:p>
          <a:p>
            <a:pPr lvl="0"/>
            <a:r>
              <a:rPr/>
              <a:t>no IV1 main effect, no IV2 main effect, interaction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graph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1 = there was a main effect for IV1.</a:t>
            </a:r>
          </a:p>
          <a:p>
            <a:pPr lvl="0"/>
            <a:r>
              <a:rPr/>
              <a:t>~1 = there was </a:t>
            </a:r>
            <a:r>
              <a:rPr b="1"/>
              <a:t>not</a:t>
            </a:r>
            <a:r>
              <a:rPr/>
              <a:t> a main effect for IV1</a:t>
            </a:r>
          </a:p>
          <a:p>
            <a:pPr lvl="0"/>
            <a:r>
              <a:rPr/>
              <a:t>2 = there was a main effect for IV2</a:t>
            </a:r>
          </a:p>
          <a:p>
            <a:pPr lvl="0"/>
            <a:r>
              <a:rPr/>
              <a:t>~2 = there was </a:t>
            </a:r>
            <a:r>
              <a:rPr b="1"/>
              <a:t>not</a:t>
            </a:r>
            <a:r>
              <a:rPr/>
              <a:t> a main effect of IV2</a:t>
            </a:r>
          </a:p>
          <a:p>
            <a:pPr lvl="0"/>
            <a:r>
              <a:rPr/>
              <a:t>1x2 = there was an interaction</a:t>
            </a:r>
          </a:p>
          <a:p>
            <a:pPr lvl="0"/>
            <a:r>
              <a:rPr/>
              <a:t>~1x2 = there was </a:t>
            </a:r>
            <a:r>
              <a:rPr b="1"/>
              <a:t>not</a:t>
            </a:r>
            <a:r>
              <a:rPr/>
              <a:t> an interaction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Bar charts</a:t>
            </a:r>
          </a:p>
        </p:txBody>
      </p:sp>
      <p:pic>
        <p:nvPicPr>
          <p:cNvPr descr="images/paste-F1923E2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59100" y="1816100"/>
            <a:ext cx="62738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Line plots</a:t>
            </a:r>
          </a:p>
        </p:txBody>
      </p:sp>
      <p:pic>
        <p:nvPicPr>
          <p:cNvPr descr="images/paste-CEDD217D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46400" y="1816100"/>
            <a:ext cx="62865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Walmsley, J. (2001). Normalisation, Emancipatory Research and Inclusive Research in Learning Disability. </a:t>
            </a:r>
            <a:r>
              <a:rPr i="1"/>
              <a:t>Disability &amp; Society</a:t>
            </a:r>
            <a:r>
              <a:rPr/>
              <a:t>, </a:t>
            </a:r>
            <a:r>
              <a:rPr i="1"/>
              <a:t>16</a:t>
            </a:r>
            <a:r>
              <a:rPr/>
              <a:t>(2), 187–205. </a:t>
            </a:r>
            <a:r>
              <a:rPr>
                <a:hlinkClick r:id="rId2"/>
              </a:rPr>
              <a:t>https://doi.org/10.1080/09687590120035807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Any Questions?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Let your freak flag fly! {.background “red”}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Whaaa?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can have a sepremely individual ‘take’ on Psychology?</a:t>
            </a:r>
          </a:p>
          <a:p>
            <a:pPr lvl="0" indent="0" marL="0">
              <a:buNone/>
            </a:pPr>
            <a:r>
              <a:rPr/>
              <a:t>The Psychology you need or want for the future?</a:t>
            </a:r>
          </a:p>
          <a:p>
            <a:pPr lvl="0" indent="0" marL="0">
              <a:buNone/>
            </a:pPr>
            <a:r>
              <a:rPr/>
              <a:t>A career path with hundreds of different routes?</a:t>
            </a:r>
          </a:p>
          <a:p>
            <a:pPr lvl="0" indent="0" marL="0">
              <a:buNone/>
            </a:pPr>
            <a:r>
              <a:rPr/>
              <a:t>or is it more personal than that?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Do you need a ‘passion’ in Psychology?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 (staff) talk about this sometimes.</a:t>
            </a:r>
          </a:p>
          <a:p>
            <a:pPr lvl="0" indent="0" marL="0">
              <a:buNone/>
            </a:pPr>
            <a:r>
              <a:rPr/>
              <a:t>Is it critical that you find a topic of interest to you?</a:t>
            </a:r>
          </a:p>
          <a:p>
            <a:pPr lvl="0" indent="0" marL="0">
              <a:buNone/>
            </a:pPr>
            <a:r>
              <a:rPr/>
              <a:t>Does it help? Does it hinder?</a:t>
            </a:r>
          </a:p>
          <a:p>
            <a:pPr lvl="0" indent="0" marL="0">
              <a:buNone/>
            </a:pPr>
            <a:r>
              <a:rPr/>
              <a:t>Is it possible to be a Psychologist without a personal stake?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It’s not all about what you do. I want you to think about HOW you do it.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Around us a crisis is unfolding</a:t>
            </a:r>
          </a:p>
        </p:txBody>
      </p:sp>
      <p:pic>
        <p:nvPicPr>
          <p:cNvPr descr="images/paste-9127308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755900"/>
            <a:ext cx="10515600" cy="2476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gordonpp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ic Latte" id="{689C1CBC-A372-ED4C-A38C-441AC706A1A4}" vid="{44785AA0-04C0-4846-AC8A-8123607AC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Atkinson Hyperlegible</vt:lpstr>
      <vt:lpstr>Calibri</vt:lpstr>
      <vt:lpstr>gordonppt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04: Finding your Psychology</dc:title>
  <dc:creator>Dr. Gordon Wright</dc:creator>
  <cp:keywords/>
  <dcterms:created xsi:type="dcterms:W3CDTF">2024-02-18T23:05:48Z</dcterms:created>
  <dcterms:modified xsi:type="dcterms:W3CDTF">2024-02-18T23:05:48Z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quarto-vars">
    <vt:lpwstr/>
  </property>
  <property fmtid="{D5CDD505-2E9C-101B-9397-08002B2CF9AE}" pid="3" name="authors">
    <vt:lpwstr/>
  </property>
  <property fmtid="{D5CDD505-2E9C-101B-9397-08002B2CF9AE}" pid="4" name="biblio-config">
    <vt:lpwstr>True</vt:lpwstr>
  </property>
  <property fmtid="{D5CDD505-2E9C-101B-9397-08002B2CF9AE}" pid="5" name="bibliography">
    <vt:lpwstr/>
  </property>
  <property fmtid="{D5CDD505-2E9C-101B-9397-08002B2CF9AE}" pid="6" name="by-author">
    <vt:lpwstr/>
  </property>
  <property fmtid="{D5CDD505-2E9C-101B-9397-08002B2CF9AE}" pid="7" name="categories">
    <vt:lpwstr/>
  </property>
  <property fmtid="{D5CDD505-2E9C-101B-9397-08002B2CF9AE}" pid="8" name="citations-hover">
    <vt:lpwstr>True</vt:lpwstr>
  </property>
  <property fmtid="{D5CDD505-2E9C-101B-9397-08002B2CF9AE}" pid="9" name="comments">
    <vt:lpwstr/>
  </property>
  <property fmtid="{D5CDD505-2E9C-101B-9397-08002B2CF9AE}" pid="10" name="csl">
    <vt:lpwstr>../../apa7.csl</vt:lpwstr>
  </property>
  <property fmtid="{D5CDD505-2E9C-101B-9397-08002B2CF9AE}" pid="11" name="date">
    <vt:lpwstr>October 9, 2023</vt:lpwstr>
  </property>
  <property fmtid="{D5CDD505-2E9C-101B-9397-08002B2CF9AE}" pid="12" name="date-format">
    <vt:lpwstr>long</vt:lpwstr>
  </property>
  <property fmtid="{D5CDD505-2E9C-101B-9397-08002B2CF9AE}" pid="13" name="editor">
    <vt:lpwstr>visual</vt:lpwstr>
  </property>
  <property fmtid="{D5CDD505-2E9C-101B-9397-08002B2CF9AE}" pid="14" name="execute">
    <vt:lpwstr/>
  </property>
  <property fmtid="{D5CDD505-2E9C-101B-9397-08002B2CF9AE}" pid="15" name="header-includes">
    <vt:lpwstr/>
  </property>
  <property fmtid="{D5CDD505-2E9C-101B-9397-08002B2CF9AE}" pid="16" name="image">
    <vt:lpwstr>lecture.png</vt:lpwstr>
  </property>
  <property fmtid="{D5CDD505-2E9C-101B-9397-08002B2CF9AE}" pid="17" name="include-after">
    <vt:lpwstr/>
  </property>
  <property fmtid="{D5CDD505-2E9C-101B-9397-08002B2CF9AE}" pid="18" name="include-before">
    <vt:lpwstr/>
  </property>
  <property fmtid="{D5CDD505-2E9C-101B-9397-08002B2CF9AE}" pid="19" name="labels">
    <vt:lpwstr/>
  </property>
  <property fmtid="{D5CDD505-2E9C-101B-9397-08002B2CF9AE}" pid="20" name="license">
    <vt:lpwstr/>
  </property>
  <property fmtid="{D5CDD505-2E9C-101B-9397-08002B2CF9AE}" pid="21" name="modulecode">
    <vt:lpwstr>PS52007D</vt:lpwstr>
  </property>
  <property fmtid="{D5CDD505-2E9C-101B-9397-08002B2CF9AE}" pid="22" name="params">
    <vt:lpwstr/>
  </property>
  <property fmtid="{D5CDD505-2E9C-101B-9397-08002B2CF9AE}" pid="23" name="subtitle">
    <vt:lpwstr>MeSearch or Research?</vt:lpwstr>
  </property>
  <property fmtid="{D5CDD505-2E9C-101B-9397-08002B2CF9AE}" pid="24" name="toc-title">
    <vt:lpwstr>Table of contents</vt:lpwstr>
  </property>
</Properties>
</file>