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5A72"/>
    <a:srgbClr val="325B74"/>
    <a:srgbClr val="DC322F"/>
    <a:srgbClr val="1A1A1A"/>
    <a:srgbClr val="E03135"/>
    <a:srgbClr val="C16069"/>
    <a:srgbClr val="FF3418"/>
    <a:srgbClr val="3A4152"/>
    <a:srgbClr val="4B556B"/>
    <a:srgbClr val="989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18"/>
    <p:restoredTop autoAdjust="0" sz="94694"/>
  </p:normalViewPr>
  <p:slideViewPr>
    <p:cSldViewPr snapToGrid="0" snapToObjects="1">
      <p:cViewPr varScale="1">
        <p:scale>
          <a:sx d="100" n="121"/>
          <a:sy d="100" n="121"/>
        </p:scale>
        <p:origin x="344" y="176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32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31" Type="http://schemas.openxmlformats.org/officeDocument/2006/relationships/theme" Target="theme/theme1.xml" /><Relationship Id="rId30" Type="http://schemas.openxmlformats.org/officeDocument/2006/relationships/viewProps" Target="viewProps.xml" /><Relationship Id="rId2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cartoon monkey holding a magnifying glass&#10;&#10;Description automatically generated">
            <a:extLst>
              <a:ext uri="{FF2B5EF4-FFF2-40B4-BE49-F238E27FC236}">
                <a16:creationId xmlns:a16="http://schemas.microsoft.com/office/drawing/2014/main" id="{E0280DB6-DDF3-4C1F-AC17-984168E43E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8000" y="77267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3C5A7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rgbClr val="3C5A72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EFD39C-D04F-D648-B6B2-07092A4921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64250" y="236556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82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EB6A88-2E41-552F-6E71-A9DFA92F06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94730" y="209573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355E77-5B2E-A2EF-706B-9C4916EA9A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94730" y="240053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 sz="157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199371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opentext.wsu.edu/carriecuttler/chapter/experimentation-and-validity/" TargetMode="Externa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png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pn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png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0.png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png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pn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Lecture 03: Being Critical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An intellectual virtue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October 16, 2023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Review these materials and consider your performance of the assessment, and any feedback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This year Critical Analysis has a ‘point’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objective of the Critical Proposal is that you start to deploy the tools you have practiced in the service of your Mini-Dissertations.</a:t>
            </a:r>
          </a:p>
          <a:p>
            <a:pPr lvl="0" indent="0" marL="0">
              <a:buNone/>
            </a:pPr>
            <a:r>
              <a:rPr/>
              <a:t>A ‘practical’ exercise, which we are giving feedback to once… but that you will do multiple times for your Mini-Dissertation.</a:t>
            </a:r>
          </a:p>
          <a:p>
            <a:pPr lvl="0" indent="0" marL="0">
              <a:buNone/>
            </a:pPr>
            <a:r>
              <a:rPr/>
              <a:t>GOAL: to develop some aspect of your study design or methodology.</a:t>
            </a:r>
          </a:p>
          <a:p>
            <a:pPr lvl="0" indent="0" marL="0">
              <a:buNone/>
            </a:pPr>
            <a:r>
              <a:rPr/>
              <a:t>You will probably follow this process ‘a few times’ for your final year dissertation!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The Four ‘Big’ Validities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 b="1"/>
              <a:t>Internal Validity</a:t>
            </a:r>
            <a:r>
              <a:rPr/>
              <a:t>: The degree to which an experiment accurately assesses variable relationships without interference from confounding factors.</a:t>
            </a:r>
          </a:p>
          <a:p>
            <a:pPr lvl="0" indent="0" marL="0">
              <a:buNone/>
            </a:pPr>
            <a:r>
              <a:rPr b="1"/>
              <a:t>External Validity</a:t>
            </a:r>
            <a:r>
              <a:rPr/>
              <a:t>: The degree to which study results can be applied to different populations or settings, indicating generalizability.</a:t>
            </a:r>
          </a:p>
          <a:p>
            <a:pPr lvl="0" indent="0" marL="0">
              <a:buNone/>
            </a:pPr>
            <a:r>
              <a:rPr b="1"/>
              <a:t>Construct Validity</a:t>
            </a:r>
            <a:r>
              <a:rPr/>
              <a:t>: The evaluation of whether a test effectively measures the intended theoretical construct using multiple indicators.</a:t>
            </a:r>
          </a:p>
          <a:p>
            <a:pPr lvl="0" indent="0" marL="0">
              <a:buNone/>
            </a:pPr>
            <a:r>
              <a:rPr b="1"/>
              <a:t>Statistical Validity</a:t>
            </a:r>
            <a:r>
              <a:rPr/>
              <a:t>: The assessment of whether statistical methods used in data analysis yield accurate conclusions from the data.</a:t>
            </a:r>
          </a:p>
          <a:p>
            <a:pPr lvl="0" indent="0" marL="0">
              <a:buNone/>
            </a:pPr>
            <a:r>
              <a:rPr>
                <a:hlinkClick r:id="rId2"/>
              </a:rPr>
              <a:t>https://opentext.wsu.edu/carriecuttler/chapter/experimentation-and-validity/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Reading list items (Barber 2002; 2004)</a:t>
            </a:r>
          </a:p>
        </p:txBody>
      </p:sp>
      <p:pic>
        <p:nvPicPr>
          <p:cNvPr descr="images/paste-414A92CC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16200" y="1816100"/>
            <a:ext cx="69723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Let’s look at the example from last week</a:t>
            </a:r>
          </a:p>
        </p:txBody>
      </p:sp>
      <p:pic>
        <p:nvPicPr>
          <p:cNvPr descr="images/paste-18F30242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43200" y="1816100"/>
            <a:ext cx="67056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How do I do it? [one approach]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Review literature on a key part of your ‘puzzle’ (an IV, a ‘tool’, the DV etc)</a:t>
            </a:r>
          </a:p>
          <a:p>
            <a:pPr lvl="0" indent="0" marL="0">
              <a:buNone/>
            </a:pPr>
            <a:r>
              <a:rPr/>
              <a:t>Apply critical evaluation to carefully chosen paper(s)</a:t>
            </a:r>
          </a:p>
          <a:p>
            <a:pPr lvl="0" indent="0" marL="0">
              <a:buNone/>
            </a:pPr>
            <a:r>
              <a:rPr/>
              <a:t>Consider how it might realistically guide or inform your own research</a:t>
            </a:r>
          </a:p>
          <a:p>
            <a:pPr lvl="0" indent="0" marL="0">
              <a:buNone/>
            </a:pPr>
            <a:r>
              <a:rPr/>
              <a:t>Identify a procedure to partially replicate, replicate, or replicate and extend/improve</a:t>
            </a:r>
          </a:p>
          <a:p>
            <a:pPr lvl="0" indent="0" marL="0">
              <a:buNone/>
            </a:pPr>
            <a:r>
              <a:rPr/>
              <a:t>Detail how that takes shape and reflect on your confidence, skill base, perception of value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You could approach it </a:t>
            </a:r>
            <a:r>
              <a:rPr u="sng"/>
              <a:t>strategically as a group</a:t>
            </a:r>
            <a:r>
              <a:rPr/>
              <a:t>.</a:t>
            </a:r>
          </a:p>
          <a:p>
            <a:pPr lvl="0" indent="0" marL="0">
              <a:buNone/>
            </a:pPr>
            <a:r>
              <a:rPr/>
              <a:t>Identify areas to take ownership of, then divide and conquer!</a:t>
            </a:r>
          </a:p>
          <a:p>
            <a:pPr lvl="0" indent="0" marL="0">
              <a:buNone/>
            </a:pPr>
            <a:r>
              <a:rPr/>
              <a:t>Or fly solo and agree to later apply the same process to a mutually beneficial part of your study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Critical Proposal Support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Briefing and Rubric</a:t>
            </a:r>
          </a:p>
        </p:txBody>
      </p:sp>
      <p:pic>
        <p:nvPicPr>
          <p:cNvPr descr="images/Lec03Courseworkinf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03300" y="1816100"/>
            <a:ext cx="101854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Briefing</a:t>
            </a:r>
          </a:p>
        </p:txBody>
      </p:sp>
      <p:pic>
        <p:nvPicPr>
          <p:cNvPr descr="images/Lec03CritPropBrief1-0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57500" y="1816100"/>
            <a:ext cx="64643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Key topics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week ahead</a:t>
            </a:r>
          </a:p>
          <a:p>
            <a:pPr lvl="0"/>
            <a:r>
              <a:rPr/>
              <a:t>Personal Tutor Meeting about MD this week</a:t>
            </a:r>
          </a:p>
          <a:p>
            <a:pPr lvl="0"/>
            <a:r>
              <a:rPr/>
              <a:t>also Weeks 8 (ethics), 13 (write-up prep), 17 (Stats)</a:t>
            </a:r>
          </a:p>
          <a:p>
            <a:pPr lvl="0"/>
            <a:r>
              <a:rPr/>
              <a:t>Critical Proposal overview and tips</a:t>
            </a:r>
          </a:p>
          <a:p>
            <a:pPr lvl="0"/>
            <a:r>
              <a:rPr/>
              <a:t>Lab preview - Your Critical Proposal Target Paper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Rubric</a:t>
            </a:r>
          </a:p>
        </p:txBody>
      </p:sp>
      <p:pic>
        <p:nvPicPr>
          <p:cNvPr descr="images/Lec03CritPropRubric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816100"/>
            <a:ext cx="59436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Please follow the suggested outline</a:t>
            </a:r>
          </a:p>
        </p:txBody>
      </p:sp>
      <p:pic>
        <p:nvPicPr>
          <p:cNvPr descr="images/Lec03Summaryoutline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57500" y="1816100"/>
            <a:ext cx="64643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Design information</a:t>
            </a:r>
          </a:p>
        </p:txBody>
      </p:sp>
      <p:pic>
        <p:nvPicPr>
          <p:cNvPr descr="images/Thisismydesign.drawio-0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81300" y="1816100"/>
            <a:ext cx="6616700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More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Please review the “SUGGESTED ESSAY OUTLINE” in the coursework briefing</a:t>
            </a:r>
          </a:p>
          <a:p>
            <a:pPr lvl="0"/>
            <a:r>
              <a:rPr/>
              <a:t>No need to follow it roboticly, be strategic &amp; selective in terms of details</a:t>
            </a:r>
          </a:p>
          <a:p>
            <a:pPr lvl="0"/>
            <a:r>
              <a:rPr u="sng"/>
              <a:t>Selection of a ‘good’ paper to focus on is an integral part of the assessment</a:t>
            </a:r>
            <a:r>
              <a:rPr/>
              <a:t>!</a:t>
            </a:r>
          </a:p>
          <a:p>
            <a:pPr lvl="0"/>
            <a:r>
              <a:rPr/>
              <a:t>Do you think the first google result will be a fruitful paper? No, of course you don’t!</a:t>
            </a:r>
          </a:p>
          <a:p>
            <a:pPr lvl="0"/>
            <a:r>
              <a:rPr/>
              <a:t>Use your Lab Tutor and me to get a sense of confidence. Early.</a:t>
            </a:r>
          </a:p>
          <a:p>
            <a:pPr lvl="0"/>
            <a:r>
              <a:rPr/>
              <a:t>Tell us how you are searching and what you are looking for</a:t>
            </a:r>
          </a:p>
          <a:p>
            <a:pPr lvl="0"/>
            <a:r>
              <a:rPr/>
              <a:t>Confirm the paper with us in a lab session [Priority given for this]</a:t>
            </a:r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Even more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Use some of the tools presented in the previous lab activity to help track down a suitable paper</a:t>
            </a:r>
          </a:p>
          <a:p>
            <a:pPr lvl="0"/>
            <a:r>
              <a:rPr/>
              <a:t>Give yourself time to read, review, re-read and select your juiciest points</a:t>
            </a:r>
          </a:p>
          <a:p>
            <a:pPr lvl="0"/>
            <a:r>
              <a:rPr/>
              <a:t>Avoid any discussion of methodologies that cannot inform your study directly</a:t>
            </a:r>
          </a:p>
          <a:p>
            <a:pPr lvl="1"/>
            <a:r>
              <a:rPr/>
              <a:t>e.g. Clinical diagnostic procedures, fMRI technicalities, Criminal Record or Case Study review procedures</a:t>
            </a:r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You can (will) use LOTS of this in your MD!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isn’t a sidetrack exercise. It’s a critical step in your project</a:t>
            </a:r>
          </a:p>
          <a:p>
            <a:pPr lvl="0" indent="0" marL="0">
              <a:buNone/>
            </a:pPr>
            <a:r>
              <a:rPr/>
              <a:t>Note your references, note your main points, be organised</a:t>
            </a:r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Weeks 4 &amp;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Talking about Variables and the 3 ‘flavours’ of ANOVA in week 4</a:t>
            </a:r>
          </a:p>
          <a:p>
            <a:pPr lvl="0" indent="0" marL="0">
              <a:buNone/>
            </a:pPr>
            <a:r>
              <a:rPr/>
              <a:t>Week 5 is ‘power calculations’ and opportunity to discuss CP</a:t>
            </a:r>
          </a:p>
          <a:p>
            <a:pPr lvl="0" indent="0" marL="0">
              <a:buNone/>
            </a:pPr>
            <a:r>
              <a:rPr/>
              <a:t>But we will be moving on and the CP will be part of your independent study</a:t>
            </a:r>
          </a:p>
          <a:p>
            <a:pPr lvl="0" indent="0" marL="0">
              <a:buNone/>
            </a:pPr>
            <a:r>
              <a:rPr/>
              <a:t>Same opportunities for RASA submissions/summer deferrals &amp; resubmissions</a:t>
            </a:r>
          </a:p>
        </p:txBody>
      </p: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Questions?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Personal Tutor Meeting Week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week (week 3) you have 50 minutes with your Personal Tutor to discuss the Mini-Dissertation.</a:t>
            </a:r>
          </a:p>
          <a:p>
            <a:pPr lvl="0" indent="0" marL="1270000">
              <a:buNone/>
            </a:pPr>
            <a:r>
              <a:rPr sz="2000" b="1"/>
              <a:t>Tip</a:t>
            </a:r>
          </a:p>
          <a:p>
            <a:pPr lvl="0" indent="0" marL="1270000">
              <a:buNone/>
            </a:pPr>
            <a:r>
              <a:rPr sz="2000"/>
              <a:t>Your Personal Tutor is ANOTHER source of guidance and support.</a:t>
            </a:r>
          </a:p>
          <a:p>
            <a:pPr lvl="0" indent="0" marL="1270000">
              <a:buNone/>
            </a:pPr>
            <a:r>
              <a:rPr sz="2000"/>
              <a:t>Give them the information they need to best help you on this journey.</a:t>
            </a:r>
          </a:p>
          <a:p>
            <a:pPr lvl="0" indent="0" marL="1270000">
              <a:buNone/>
            </a:pPr>
            <a:r>
              <a:rPr sz="2000"/>
              <a:t>Dear PTs, “Next week, you are given </a:t>
            </a:r>
            <a:r>
              <a:rPr sz="2000" b="1"/>
              <a:t>no information whatsoever</a:t>
            </a:r>
            <a:r>
              <a:rPr sz="2000"/>
              <a:t>, and are asked to turn up to your session with nothing other than perhaps a pen and paper, a big smile, and anticipation of lots of exciting research in the making.”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Future PT Sessions devoted to the MD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Week 8 - Check on status of Ethics application, and troubleshooting</a:t>
            </a:r>
          </a:p>
          <a:p>
            <a:pPr lvl="0" indent="0" marL="0">
              <a:buNone/>
            </a:pPr>
            <a:r>
              <a:rPr/>
              <a:t>Week 13 - Session to support Analysis Planning and Writing up/Submission preparation</a:t>
            </a:r>
          </a:p>
          <a:p>
            <a:pPr lvl="0" indent="0" marL="0">
              <a:buNone/>
            </a:pPr>
            <a:r>
              <a:rPr/>
              <a:t>Week 17 - Result interpretation, and any concerns arising in the final phase of the MD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Please fill in a group on your Lab Miro Board.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 just your names… Help us to help you. Please.</a:t>
            </a:r>
          </a:p>
        </p:txBody>
      </p:sp>
      <p:pic>
        <p:nvPicPr>
          <p:cNvPr descr="images/Mir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81600" y="1816100"/>
            <a:ext cx="6172200" cy="3187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Any Questions?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Being critical and evaluating the work of others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This is a topic and skill you’ve already been shown</a:t>
            </a:r>
          </a:p>
        </p:txBody>
      </p:sp>
      <p:pic>
        <p:nvPicPr>
          <p:cNvPr descr="images/paste-6F9D0DD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38200" y="3568700"/>
            <a:ext cx="10515600" cy="838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s/paste-1DF339DB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38200" y="3225800"/>
            <a:ext cx="10515600" cy="1536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theme/theme1.xml><?xml version="1.0" encoding="utf-8"?>
<a:theme xmlns:a="http://schemas.openxmlformats.org/drawingml/2006/main" name="gordonpp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Atkinson Hyperlegible</vt:lpstr>
      <vt:lpstr>Calibri</vt:lpstr>
      <vt:lpstr>gordonppt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03: Being Critical</dc:title>
  <dc:creator>Dr. Gordon Wright</dc:creator>
  <cp:keywords/>
  <dcterms:created xsi:type="dcterms:W3CDTF">2024-02-18T23:04:41Z</dcterms:created>
  <dcterms:modified xsi:type="dcterms:W3CDTF">2024-02-18T23:04:41Z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quarto-vars">
    <vt:lpwstr/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/>
  </property>
  <property fmtid="{D5CDD505-2E9C-101B-9397-08002B2CF9AE}" pid="6" name="by-author">
    <vt:lpwstr/>
  </property>
  <property fmtid="{D5CDD505-2E9C-101B-9397-08002B2CF9AE}" pid="7" name="categories">
    <vt:lpwstr/>
  </property>
  <property fmtid="{D5CDD505-2E9C-101B-9397-08002B2CF9AE}" pid="8" name="citations-hover">
    <vt:lpwstr>True</vt:lpwstr>
  </property>
  <property fmtid="{D5CDD505-2E9C-101B-9397-08002B2CF9AE}" pid="9" name="comments">
    <vt:lpwstr/>
  </property>
  <property fmtid="{D5CDD505-2E9C-101B-9397-08002B2CF9AE}" pid="10" name="csl">
    <vt:lpwstr>../../apa7.csl</vt:lpwstr>
  </property>
  <property fmtid="{D5CDD505-2E9C-101B-9397-08002B2CF9AE}" pid="11" name="date">
    <vt:lpwstr>October 16, 2023</vt:lpwstr>
  </property>
  <property fmtid="{D5CDD505-2E9C-101B-9397-08002B2CF9AE}" pid="12" name="date-format">
    <vt:lpwstr>long</vt:lpwstr>
  </property>
  <property fmtid="{D5CDD505-2E9C-101B-9397-08002B2CF9AE}" pid="13" name="editor">
    <vt:lpwstr>visual</vt:lpwstr>
  </property>
  <property fmtid="{D5CDD505-2E9C-101B-9397-08002B2CF9AE}" pid="14" name="execute">
    <vt:lpwstr/>
  </property>
  <property fmtid="{D5CDD505-2E9C-101B-9397-08002B2CF9AE}" pid="15" name="header-includes">
    <vt:lpwstr/>
  </property>
  <property fmtid="{D5CDD505-2E9C-101B-9397-08002B2CF9AE}" pid="16" name="image">
    <vt:lpwstr>lecture.png</vt:lpwstr>
  </property>
  <property fmtid="{D5CDD505-2E9C-101B-9397-08002B2CF9AE}" pid="17" name="include-after">
    <vt:lpwstr/>
  </property>
  <property fmtid="{D5CDD505-2E9C-101B-9397-08002B2CF9AE}" pid="18" name="include-before">
    <vt:lpwstr/>
  </property>
  <property fmtid="{D5CDD505-2E9C-101B-9397-08002B2CF9AE}" pid="19" name="labels">
    <vt:lpwstr/>
  </property>
  <property fmtid="{D5CDD505-2E9C-101B-9397-08002B2CF9AE}" pid="20" name="license">
    <vt:lpwstr/>
  </property>
  <property fmtid="{D5CDD505-2E9C-101B-9397-08002B2CF9AE}" pid="21" name="modulecode">
    <vt:lpwstr>PS52007D</vt:lpwstr>
  </property>
  <property fmtid="{D5CDD505-2E9C-101B-9397-08002B2CF9AE}" pid="22" name="params">
    <vt:lpwstr/>
  </property>
  <property fmtid="{D5CDD505-2E9C-101B-9397-08002B2CF9AE}" pid="23" name="subtitle">
    <vt:lpwstr>An intellectual virtue</vt:lpwstr>
  </property>
  <property fmtid="{D5CDD505-2E9C-101B-9397-08002B2CF9AE}" pid="24" name="toc-title">
    <vt:lpwstr>Table of contents</vt:lpwstr>
  </property>
</Properties>
</file>