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5A72"/>
    <a:srgbClr val="325B74"/>
    <a:srgbClr val="DC322F"/>
    <a:srgbClr val="1A1A1A"/>
    <a:srgbClr val="E03135"/>
    <a:srgbClr val="C16069"/>
    <a:srgbClr val="FF3418"/>
    <a:srgbClr val="3A4152"/>
    <a:srgbClr val="4B556B"/>
    <a:srgbClr val="989A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18"/>
    <p:restoredTop autoAdjust="0" sz="94694"/>
  </p:normalViewPr>
  <p:slideViewPr>
    <p:cSldViewPr snapToGrid="0" snapToObjects="1">
      <p:cViewPr varScale="1">
        <p:scale>
          <a:sx d="100" n="121"/>
          <a:sy d="100" n="121"/>
        </p:scale>
        <p:origin x="344" y="176"/>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7"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l">
              <a:defRPr sz="3600">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l">
              <a:buNone/>
              <a:defRPr sz="1800" b="0">
                <a:solidFill>
                  <a:schemeClr val="tx1">
                    <a:lumMod val="75000"/>
                    <a:lumOff val="25000"/>
                  </a:schemeClr>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lvl1pPr>
              <a:defRPr sz="2000">
                <a:solidFill>
                  <a:schemeClr val="tx1"/>
                </a:solidFill>
              </a:defRPr>
            </a:lvl1pPr>
          </a:lstStyle>
          <a:p>
            <a:fld id="{241EB5C9-1307-BA42-ABA2-0BC069CD8E7F}" type="datetimeFigureOut">
              <a:rPr lang="en-US" smtClean="0"/>
              <a:pPr/>
              <a:t>9/26/23</a:t>
            </a:fld>
            <a:endParaRPr lang="en-US" dirty="0"/>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9" name="Picture 8" descr="A cartoon monkey holding a magnifying glass&#10;&#10;Description automatically generated">
            <a:extLst>
              <a:ext uri="{FF2B5EF4-FFF2-40B4-BE49-F238E27FC236}">
                <a16:creationId xmlns:a16="http://schemas.microsoft.com/office/drawing/2014/main" id="{E0280DB6-DDF3-4C1F-AC17-984168E43E44}"/>
              </a:ext>
            </a:extLst>
          </p:cNvPr>
          <p:cNvPicPr>
            <a:picLocks noChangeAspect="1"/>
          </p:cNvPicPr>
          <p:nvPr userDrawn="1"/>
        </p:nvPicPr>
        <p:blipFill>
          <a:blip r:embed="rId2"/>
          <a:stretch>
            <a:fillRect/>
          </a:stretch>
        </p:blipFill>
        <p:spPr>
          <a:xfrm>
            <a:off x="10668000" y="77267"/>
            <a:ext cx="1524000" cy="1524000"/>
          </a:xfrm>
          <a:prstGeom prst="rect">
            <a:avLst/>
          </a:prstGeom>
        </p:spPr>
      </p:pic>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3600">
                <a:solidFill>
                  <a:srgbClr val="3C5A72"/>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l">
              <a:buNone/>
              <a:defRPr sz="2000" b="0">
                <a:solidFill>
                  <a:srgbClr val="3C5A7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7" name="Picture 6">
            <a:extLst>
              <a:ext uri="{FF2B5EF4-FFF2-40B4-BE49-F238E27FC236}">
                <a16:creationId xmlns:a16="http://schemas.microsoft.com/office/drawing/2014/main" id="{F4EFD39C-D04F-D648-B6B2-07092A492153}"/>
              </a:ext>
            </a:extLst>
          </p:cNvPr>
          <p:cNvPicPr>
            <a:picLocks noChangeAspect="1"/>
          </p:cNvPicPr>
          <p:nvPr userDrawn="1"/>
        </p:nvPicPr>
        <p:blipFill>
          <a:blip r:embed="rId2"/>
          <a:srcRect/>
          <a:stretch/>
        </p:blipFill>
        <p:spPr>
          <a:xfrm>
            <a:off x="10964250" y="236556"/>
            <a:ext cx="1063580" cy="1063580"/>
          </a:xfrm>
          <a:prstGeom prst="rect">
            <a:avLst/>
          </a:prstGeom>
        </p:spPr>
      </p:pic>
    </p:spTree>
    <p:extLst>
      <p:ext uri="{BB962C8B-B14F-4D97-AF65-F5344CB8AC3E}">
        <p14:creationId xmlns:p14="http://schemas.microsoft.com/office/powerpoint/2010/main" val="742582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normAutofit/>
          </a:bodyPr>
          <a:lstStyle>
            <a:lvl1pPr>
              <a:defRPr sz="3200">
                <a:solidFill>
                  <a:schemeClr val="tx1"/>
                </a:solidFill>
                <a:latin typeface="Atkinson Hyperlegible" pitchFamily="2"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lnSpc>
                <a:spcPct val="100000"/>
              </a:lnSpc>
              <a:spcBef>
                <a:spcPts val="1000"/>
              </a:spcBef>
              <a:defRPr>
                <a:solidFill>
                  <a:schemeClr val="tx1"/>
                </a:solidFill>
                <a:latin typeface="Atkinson Hyperlegible" pitchFamily="2" charset="0"/>
                <a:cs typeface="Arial" panose="020B0604020202020204" pitchFamily="34" charset="0"/>
              </a:defRPr>
            </a:lvl1pPr>
            <a:lvl2pPr>
              <a:lnSpc>
                <a:spcPct val="100000"/>
              </a:lnSpc>
              <a:spcBef>
                <a:spcPts val="1000"/>
              </a:spcBef>
              <a:defRPr>
                <a:solidFill>
                  <a:schemeClr val="tx1"/>
                </a:solidFill>
                <a:latin typeface="Atkinson Hyperlegible" pitchFamily="2" charset="0"/>
                <a:cs typeface="Arial" panose="020B0604020202020204" pitchFamily="34" charset="0"/>
              </a:defRPr>
            </a:lvl2pPr>
            <a:lvl3pPr>
              <a:lnSpc>
                <a:spcPct val="100000"/>
              </a:lnSpc>
              <a:spcBef>
                <a:spcPts val="1000"/>
              </a:spcBef>
              <a:defRPr>
                <a:solidFill>
                  <a:schemeClr val="tx1"/>
                </a:solidFill>
                <a:latin typeface="Atkinson Hyperlegible" pitchFamily="2" charset="0"/>
                <a:cs typeface="Arial" panose="020B0604020202020204" pitchFamily="34" charset="0"/>
              </a:defRPr>
            </a:lvl3pPr>
            <a:lvl4pPr>
              <a:lnSpc>
                <a:spcPct val="100000"/>
              </a:lnSpc>
              <a:spcBef>
                <a:spcPts val="1000"/>
              </a:spcBef>
              <a:defRPr>
                <a:solidFill>
                  <a:schemeClr val="tx1"/>
                </a:solidFill>
                <a:latin typeface="Atkinson Hyperlegible" pitchFamily="2" charset="0"/>
                <a:cs typeface="Arial" panose="020B0604020202020204" pitchFamily="34" charset="0"/>
              </a:defRPr>
            </a:lvl4pPr>
            <a:lvl5pPr>
              <a:lnSpc>
                <a:spcPct val="100000"/>
              </a:lnSpc>
              <a:spcBef>
                <a:spcPts val="1000"/>
              </a:spcBef>
              <a:defRPr>
                <a:solidFill>
                  <a:schemeClr val="tx1"/>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lvl1pPr>
              <a:defRPr>
                <a:solidFill>
                  <a:schemeClr val="tx1">
                    <a:lumMod val="75000"/>
                    <a:lumOff val="25000"/>
                  </a:schemeClr>
                </a:solidFill>
                <a:latin typeface="Atkinson Hyperlegible" pitchFamily="2" charset="0"/>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lvl1pPr>
              <a:defRPr>
                <a:solidFill>
                  <a:schemeClr val="tx1">
                    <a:lumMod val="75000"/>
                    <a:lumOff val="25000"/>
                  </a:schemeClr>
                </a:solidFill>
                <a:latin typeface="Atkinson Hyperlegible" pitchFamily="2" charset="0"/>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4400">
                <a:solidFill>
                  <a:schemeClr val="tx1"/>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3" name="Picture 2">
            <a:extLst>
              <a:ext uri="{FF2B5EF4-FFF2-40B4-BE49-F238E27FC236}">
                <a16:creationId xmlns:a16="http://schemas.microsoft.com/office/drawing/2014/main" id="{A8EB6A88-2E41-552F-6E71-A9DFA92F0663}"/>
              </a:ext>
            </a:extLst>
          </p:cNvPr>
          <p:cNvPicPr>
            <a:picLocks noChangeAspect="1"/>
          </p:cNvPicPr>
          <p:nvPr userDrawn="1"/>
        </p:nvPicPr>
        <p:blipFill>
          <a:blip r:embed="rId2"/>
          <a:srcRect/>
          <a:stretch/>
        </p:blipFill>
        <p:spPr>
          <a:xfrm>
            <a:off x="10994730" y="209573"/>
            <a:ext cx="1063580" cy="1063580"/>
          </a:xfrm>
          <a:prstGeom prst="rect">
            <a:avLst/>
          </a:prstGeom>
        </p:spPr>
      </p:pic>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6" name="Picture 5">
            <a:extLst>
              <a:ext uri="{FF2B5EF4-FFF2-40B4-BE49-F238E27FC236}">
                <a16:creationId xmlns:a16="http://schemas.microsoft.com/office/drawing/2014/main" id="{0D355E77-5B2E-A2EF-706B-9C4916EA9A9E}"/>
              </a:ext>
            </a:extLst>
          </p:cNvPr>
          <p:cNvPicPr>
            <a:picLocks noChangeAspect="1"/>
          </p:cNvPicPr>
          <p:nvPr userDrawn="1"/>
        </p:nvPicPr>
        <p:blipFill>
          <a:blip r:embed="rId2"/>
          <a:srcRect/>
          <a:stretch/>
        </p:blipFill>
        <p:spPr>
          <a:xfrm>
            <a:off x="10994730" y="240053"/>
            <a:ext cx="1063580" cy="1063580"/>
          </a:xfrm>
          <a:prstGeom prst="rect">
            <a:avLst/>
          </a:prstGeom>
        </p:spPr>
      </p:pic>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lnSpc>
                <a:spcPct val="100000"/>
              </a:lnSpc>
              <a:spcBef>
                <a:spcPts val="1000"/>
              </a:spcBef>
              <a:defRPr sz="1800">
                <a:solidFill>
                  <a:schemeClr val="tx1">
                    <a:lumMod val="75000"/>
                    <a:lumOff val="25000"/>
                  </a:schemeClr>
                </a:solidFill>
              </a:defRPr>
            </a:lvl1pPr>
            <a:lvl2pPr>
              <a:lnSpc>
                <a:spcPct val="100000"/>
              </a:lnSpc>
              <a:spcBef>
                <a:spcPts val="1000"/>
              </a:spcBef>
              <a:defRPr sz="1575">
                <a:solidFill>
                  <a:schemeClr val="tx1">
                    <a:lumMod val="75000"/>
                    <a:lumOff val="25000"/>
                  </a:schemeClr>
                </a:solidFill>
              </a:defRPr>
            </a:lvl2pPr>
            <a:lvl3pPr>
              <a:lnSpc>
                <a:spcPct val="100000"/>
              </a:lnSpc>
              <a:spcBef>
                <a:spcPts val="1000"/>
              </a:spcBef>
              <a:defRPr sz="1350">
                <a:solidFill>
                  <a:schemeClr val="tx1">
                    <a:lumMod val="75000"/>
                    <a:lumOff val="25000"/>
                  </a:schemeClr>
                </a:solidFill>
              </a:defRPr>
            </a:lvl3pPr>
            <a:lvl4pPr>
              <a:lnSpc>
                <a:spcPct val="100000"/>
              </a:lnSpc>
              <a:spcBef>
                <a:spcPts val="1000"/>
              </a:spcBef>
              <a:defRPr sz="1125">
                <a:solidFill>
                  <a:schemeClr val="tx1">
                    <a:lumMod val="75000"/>
                    <a:lumOff val="25000"/>
                  </a:schemeClr>
                </a:solidFill>
              </a:defRPr>
            </a:lvl4pPr>
            <a:lvl5pPr>
              <a:lnSpc>
                <a:spcPct val="100000"/>
              </a:lnSpc>
              <a:spcBef>
                <a:spcPts val="1000"/>
              </a:spcBef>
              <a:defRPr sz="1125">
                <a:solidFill>
                  <a:schemeClr val="tx1">
                    <a:lumMod val="75000"/>
                    <a:lumOff val="25000"/>
                  </a:schemeClr>
                </a:solidFill>
              </a:defRPr>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solidFill>
                  <a:schemeClr val="tx1">
                    <a:lumMod val="75000"/>
                    <a:lumOff val="25000"/>
                  </a:schemeClr>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lumMod val="75000"/>
                    <a:lumOff val="25000"/>
                  </a:schemeClr>
                </a:solidFill>
                <a:latin charset="0" pitchFamily="2" typeface="Atkinson Hyperlegible"/>
              </a:defRPr>
            </a:lvl1pPr>
          </a:lstStyle>
          <a:p>
            <a:fld id="{241EB5C9-1307-BA42-ABA2-0BC069CD8E7F}" type="datetimeFigureOut">
              <a:rPr lang="en-US" smtClean="0"/>
              <a:pPr/>
              <a:t>9/26/23</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1993710" cy="365125"/>
          </a:xfrm>
          <a:prstGeom prst="rect">
            <a:avLst/>
          </a:prstGeom>
        </p:spPr>
        <p:txBody>
          <a:bodyPr anchor="ctr" bIns="45720" lIns="91440" rIns="91440" rtlCol="0" tIns="45720" vert="horz"/>
          <a:lstStyle>
            <a:lvl1pPr algn="r">
              <a:defRPr sz="675">
                <a:solidFill>
                  <a:schemeClr val="tx1">
                    <a:lumMod val="75000"/>
                    <a:lumOff val="25000"/>
                  </a:schemeClr>
                </a:solidFill>
                <a:latin charset="0" pitchFamily="2" typeface="Atkinson Hyperlegible"/>
              </a:defRPr>
            </a:lvl1pPr>
          </a:lstStyle>
          <a:p>
            <a:fld id="{C5EF2332-01BF-834F-8236-50238282D533}" type="slidenum">
              <a:rPr lang="en-US" smtClean="0"/>
              <a:pPr/>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lumMod val="75000"/>
                    <a:lumOff val="25000"/>
                  </a:schemeClr>
                </a:solidFill>
                <a:latin charset="0" pitchFamily="2" typeface="Atkinson Hyperlegible"/>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hyperlink" Target="https://app.diagrams.net/" TargetMode="External" /><Relationship Id="rId3"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Lab 03: Critical Proposal</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Targetting your Target Paper</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October 10, 2023</a:t>
            </a:r>
          </a:p>
        </p:txBody>
      </p:sp>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lstStyle/>
          <a:p>
            <a:pPr lvl="0" indent="0" marL="0">
              <a:buNone/>
            </a:pPr>
            <a:r>
              <a:rPr/>
              <a:t>Overview of Lab 03</a:t>
            </a:r>
          </a:p>
        </p:txBody>
      </p:sp>
      <p:sp>
        <p:nvSpPr>
          <p:cNvPr id="4" name="Text Placeholder 3">
            <a:extLst>
              <a:ext uri="{FF2B5EF4-FFF2-40B4-BE49-F238E27FC236}">
                <a16:creationId xmlns:a16="http://schemas.microsoft.com/office/drawing/2014/main" id="{898BA411-2A54-A94A-B3FC-826281DBEADF}"/>
              </a:ext>
            </a:extLst>
          </p:cNvPr>
          <p:cNvSpPr>
            <a:spLocks noGrp="1"/>
          </p:cNvSpPr>
          <p:nvPr>
            <p:ph idx="2" sz="half" type="body"/>
          </p:nvPr>
        </p:nvSpPr>
        <p:spPr/>
        <p:txBody>
          <a:bodyPr/>
          <a:lstStyle/>
          <a:p>
            <a:pPr lvl="0" indent="0" marL="1270000">
              <a:buNone/>
            </a:pPr>
            <a:r>
              <a:rPr sz="2000" b="1"/>
              <a:t>Note</a:t>
            </a:r>
          </a:p>
          <a:p>
            <a:pPr lvl="0" indent="0" marL="1270000">
              <a:buNone/>
            </a:pPr>
            <a:r>
              <a:rPr sz="2000"/>
              <a:t>The objective of today is to immerse yourself in the ‘Research Methods’ of your Critical Proposal Target Paper</a:t>
            </a:r>
          </a:p>
          <a:p>
            <a:pPr lvl="0" indent="0" marL="0">
              <a:buNone/>
            </a:pPr>
            <a:r>
              <a:rPr/>
              <a:t>This may seem like an ‘academic’ exercise now.. but it is not!</a:t>
            </a:r>
          </a:p>
          <a:p>
            <a:pPr lvl="0" indent="0" marL="0">
              <a:spcBef>
                <a:spcPts val="3000"/>
              </a:spcBef>
              <a:buNone/>
            </a:pPr>
            <a:r>
              <a:rPr b="1"/>
              <a:t>Reading</a:t>
            </a:r>
          </a:p>
          <a:p>
            <a:pPr lvl="0" indent="0" marL="0">
              <a:buNone/>
            </a:pPr>
            <a:r>
              <a:rPr/>
              <a:t>• Being able to read a single paper carefully and critically is an important skill</a:t>
            </a:r>
          </a:p>
          <a:p>
            <a:pPr lvl="0" indent="0" marL="0">
              <a:buNone/>
            </a:pPr>
            <a:r>
              <a:rPr/>
              <a:t>• Being able to synthesise multiple papers and appreciate similarities and differences is crucial</a:t>
            </a:r>
          </a:p>
          <a:p>
            <a:pPr lvl="0" indent="0" marL="0">
              <a:buNone/>
            </a:pPr>
            <a:r>
              <a:rPr/>
              <a:t>• Building on this effort to identify ‘gaps’ or ways to build on strengths</a:t>
            </a:r>
          </a:p>
          <a:p>
            <a:pPr lvl="0" indent="0" marL="0">
              <a:spcBef>
                <a:spcPts val="3000"/>
              </a:spcBef>
              <a:buNone/>
            </a:pPr>
            <a:r>
              <a:rPr b="1"/>
              <a:t>Today</a:t>
            </a:r>
          </a:p>
          <a:p>
            <a:pPr lvl="0" indent="0" marL="1270000">
              <a:buNone/>
            </a:pPr>
            <a:r>
              <a:rPr sz="2000" b="1"/>
              <a:t>Note</a:t>
            </a:r>
          </a:p>
          <a:p>
            <a:pPr lvl="0" indent="0" marL="1270000">
              <a:buNone/>
            </a:pPr>
            <a:r>
              <a:rPr sz="2000" b="1"/>
              <a:t>Think more carefully about each of the following aspects and jot down some ideas for your Critical Proposal:</a:t>
            </a:r>
          </a:p>
          <a:p>
            <a:pPr lvl="0" indent="0" marL="1270000">
              <a:buNone/>
            </a:pPr>
            <a:r>
              <a:rPr sz="2000"/>
              <a:t>1. Design of the study</a:t>
            </a:r>
          </a:p>
          <a:p>
            <a:pPr lvl="0" indent="0" marL="1270000">
              <a:buNone/>
            </a:pPr>
            <a:r>
              <a:rPr sz="2000"/>
              <a:t>2. Participants and recruitment</a:t>
            </a:r>
          </a:p>
          <a:p>
            <a:pPr lvl="0" indent="0" marL="1270000">
              <a:buNone/>
            </a:pPr>
            <a:r>
              <a:rPr sz="2000"/>
              <a:t>3. Materials</a:t>
            </a:r>
          </a:p>
          <a:p>
            <a:pPr lvl="0" indent="0" marL="1270000">
              <a:buNone/>
            </a:pPr>
            <a:r>
              <a:rPr sz="2000"/>
              <a:t>4. Procedure</a:t>
            </a:r>
          </a:p>
          <a:p>
            <a:pPr lvl="0" indent="0" marL="1270000">
              <a:buNone/>
            </a:pPr>
            <a:r>
              <a:rPr sz="2000" b="1"/>
              <a:t>And you will need to identify an Effect Size (again) - why not highlight it now!</a:t>
            </a:r>
          </a:p>
          <a:p>
            <a:pPr lvl="0" indent="0" marL="0">
              <a:spcBef>
                <a:spcPts val="3000"/>
              </a:spcBef>
              <a:buNone/>
            </a:pPr>
            <a:r>
              <a:rPr b="1"/>
              <a:t>Remember</a:t>
            </a:r>
          </a:p>
          <a:p>
            <a:pPr lvl="0" indent="0" marL="1270000">
              <a:buNone/>
            </a:pPr>
            <a:r>
              <a:rPr sz="2000" b="1"/>
              <a:t>Tip</a:t>
            </a:r>
          </a:p>
          <a:p>
            <a:pPr lvl="0" indent="0" marL="1270000">
              <a:buNone/>
            </a:pPr>
            <a:r>
              <a:rPr sz="2000"/>
              <a:t>You can show your Lab Tutor the paper you propose to use for your Critical Proposal… DO SO!</a:t>
            </a:r>
          </a:p>
          <a:p>
            <a:pPr lvl="0" indent="0" marL="0">
              <a:buNone/>
            </a:pPr>
            <a:r>
              <a:rPr/>
              <a:t>It needs to be a peer-reviewed empirical paper from the Psychology literature that presents a quantitative study, includes methods (Design, Participants, Materials) and analyses the data. Failure to follow these rules will impact your mark.</a:t>
            </a:r>
          </a:p>
          <a:p>
            <a:pPr lvl="0" indent="0" marL="0">
              <a:spcBef>
                <a:spcPts val="3000"/>
              </a:spcBef>
              <a:buNone/>
            </a:pPr>
            <a:r>
              <a:rPr b="1"/>
              <a:t>Design Schematic</a:t>
            </a:r>
          </a:p>
          <a:p>
            <a:pPr lvl="0" indent="0" marL="0">
              <a:buNone/>
            </a:pPr>
            <a:r>
              <a:rPr/>
              <a:t>You will be required to complete elements of this diagram and include it in your Critical Proposal. How much of it could you think about completing now? (The template can be downloaded on the VLE in the Coursework Information section, and edited at </a:t>
            </a:r>
            <a:r>
              <a:rPr>
                <a:hlinkClick r:id="rId2"/>
              </a:rPr>
              <a:t>www.draw.io</a:t>
            </a:r>
            <a:r>
              <a:rPr/>
              <a:t>)</a:t>
            </a:r>
          </a:p>
        </p:txBody>
      </p:sp>
      <p:pic>
        <p:nvPicPr>
          <p:cNvPr descr="images/Thisismydesign.drawio-02.png" id="0" name="Picture 1"/>
          <p:cNvPicPr>
            <a:picLocks noGrp="1" noChangeAspect="1"/>
          </p:cNvPicPr>
          <p:nvPr/>
        </p:nvPicPr>
        <p:blipFill>
          <a:blip r:embed="rId3"/>
          <a:stretch>
            <a:fillRect/>
          </a:stretch>
        </p:blipFill>
        <p:spPr bwMode="auto">
          <a:xfrm>
            <a:off x="5181600" y="1384300"/>
            <a:ext cx="6172200" cy="4051300"/>
          </a:xfrm>
          <a:prstGeom prst="rect">
            <a:avLst/>
          </a:prstGeom>
          <a:noFill/>
          <a:ln w="9525">
            <a:noFill/>
            <a:headEnd/>
            <a:tailEnd/>
          </a:ln>
        </p:spPr>
      </p:pic>
    </p:spTree>
  </p:cSld>
</p:sld>
</file>

<file path=ppt/theme/theme1.xml><?xml version="1.0" encoding="utf-8"?>
<a:theme xmlns:a="http://schemas.openxmlformats.org/drawingml/2006/main" name="gordonpp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Atkinson Hyperlegible</vt:lpstr>
      <vt:lpstr>Calibri</vt:lpstr>
      <vt:lpstr>gordonppt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03: Critical Proposal</dc:title>
  <dc:creator>Dr. Gordon Wright</dc:creator>
  <cp:keywords/>
  <dcterms:created xsi:type="dcterms:W3CDTF">2024-02-18T23:04:52Z</dcterms:created>
  <dcterms:modified xsi:type="dcterms:W3CDTF">2024-02-18T23:04:52Z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authors">
    <vt:lpwstr/>
  </property>
  <property fmtid="{D5CDD505-2E9C-101B-9397-08002B2CF9AE}" pid="4" name="biblio-config">
    <vt:lpwstr>True</vt:lpwstr>
  </property>
  <property fmtid="{D5CDD505-2E9C-101B-9397-08002B2CF9AE}" pid="5" name="bibliography">
    <vt:lpwstr/>
  </property>
  <property fmtid="{D5CDD505-2E9C-101B-9397-08002B2CF9AE}" pid="6" name="by-author">
    <vt:lpwstr/>
  </property>
  <property fmtid="{D5CDD505-2E9C-101B-9397-08002B2CF9AE}" pid="7" name="categories">
    <vt:lpwstr/>
  </property>
  <property fmtid="{D5CDD505-2E9C-101B-9397-08002B2CF9AE}" pid="8" name="citations-hover">
    <vt:lpwstr>True</vt:lpwstr>
  </property>
  <property fmtid="{D5CDD505-2E9C-101B-9397-08002B2CF9AE}" pid="9" name="comments">
    <vt:lpwstr/>
  </property>
  <property fmtid="{D5CDD505-2E9C-101B-9397-08002B2CF9AE}" pid="10" name="csl">
    <vt:lpwstr>../../apa7.csl</vt:lpwstr>
  </property>
  <property fmtid="{D5CDD505-2E9C-101B-9397-08002B2CF9AE}" pid="11" name="date">
    <vt:lpwstr>October 10, 2023</vt:lpwstr>
  </property>
  <property fmtid="{D5CDD505-2E9C-101B-9397-08002B2CF9AE}" pid="12" name="date-format">
    <vt:lpwstr>long</vt:lpwstr>
  </property>
  <property fmtid="{D5CDD505-2E9C-101B-9397-08002B2CF9AE}" pid="13" name="editor">
    <vt:lpwstr>visual</vt:lpwstr>
  </property>
  <property fmtid="{D5CDD505-2E9C-101B-9397-08002B2CF9AE}" pid="14" name="execute">
    <vt:lpwstr/>
  </property>
  <property fmtid="{D5CDD505-2E9C-101B-9397-08002B2CF9AE}" pid="15" name="header-includes">
    <vt:lpwstr/>
  </property>
  <property fmtid="{D5CDD505-2E9C-101B-9397-08002B2CF9AE}" pid="16" name="image">
    <vt:lpwstr>lab.png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license">
    <vt:lpwstr/>
  </property>
  <property fmtid="{D5CDD505-2E9C-101B-9397-08002B2CF9AE}" pid="21" name="modulecode">
    <vt:lpwstr>PS52007D</vt:lpwstr>
  </property>
  <property fmtid="{D5CDD505-2E9C-101B-9397-08002B2CF9AE}" pid="22" name="params">
    <vt:lpwstr/>
  </property>
  <property fmtid="{D5CDD505-2E9C-101B-9397-08002B2CF9AE}" pid="23" name="subtitle">
    <vt:lpwstr>Targetting your Target Paper</vt:lpwstr>
  </property>
  <property fmtid="{D5CDD505-2E9C-101B-9397-08002B2CF9AE}" pid="24" name="toc-title">
    <vt:lpwstr>Table of contents</vt:lpwstr>
  </property>
</Properties>
</file>