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5A72"/>
    <a:srgbClr val="325B74"/>
    <a:srgbClr val="DC322F"/>
    <a:srgbClr val="1A1A1A"/>
    <a:srgbClr val="E03135"/>
    <a:srgbClr val="C16069"/>
    <a:srgbClr val="FF3418"/>
    <a:srgbClr val="3A4152"/>
    <a:srgbClr val="4B556B"/>
    <a:srgbClr val="989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21818"/>
    <p:restoredTop autoAdjust="0" sz="94694"/>
  </p:normalViewPr>
  <p:slideViewPr>
    <p:cSldViewPr snapToGrid="0" snapToObjects="1">
      <p:cViewPr varScale="1">
        <p:scale>
          <a:sx d="100" n="121"/>
          <a:sy d="100" n="121"/>
        </p:scale>
        <p:origin x="344" y="176"/>
      </p:cViewPr>
      <p:guideLst>
        <p:guide orient="horz" pos="2160"/>
        <p:guide pos="384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4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23" Type="http://schemas.openxmlformats.org/officeDocument/2006/relationships/theme" Target="theme/theme1.xml" /><Relationship Id="rId22" Type="http://schemas.openxmlformats.org/officeDocument/2006/relationships/viewProps" Target="viewProps.xml" /><Relationship Id="rId21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EB9F-821C-3043-9B29-83C5977F5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963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37200-5D83-FE46-9E69-B6B1D353C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1302"/>
            <a:ext cx="9144000" cy="164649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9A7C7-1ADA-474D-B8F0-3471D14F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9/26/23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E5A21-E3F8-414E-8783-9B787CEE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A10B1-3C39-5B4F-85DD-4E44D8BD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cartoon monkey holding a magnifying glass&#10;&#10;Description automatically generated">
            <a:extLst>
              <a:ext uri="{FF2B5EF4-FFF2-40B4-BE49-F238E27FC236}">
                <a16:creationId xmlns:a16="http://schemas.microsoft.com/office/drawing/2014/main" id="{E0280DB6-DDF3-4C1F-AC17-984168E43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8000" y="77267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5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FF1A-8372-FB40-B0E0-0EE88C8B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F1868-78C4-704F-87A4-9909281CB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64A86-EE40-7F47-8F4A-D5FD082D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36DD5-D90C-D148-9A75-6E5EF76E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649B3-720E-654D-9610-263AC0D9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9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5E4B96-467B-A24D-9EC1-DD46EE699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50EC97-EC51-3242-A427-B6C401F9B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54FCF-A603-6944-ACE1-F3530AAB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D700E-B16B-6340-9BEE-2E563F927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BADE9-5F17-2E4E-A23B-A3EF5CC9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3C5A7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433C7-4F7C-4247-8FF5-1E63E18E1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rgbClr val="3C5A72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16D53-A7E8-384A-A924-CB556123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D3A5F-D224-144E-B1C6-E4C0A0C64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85A41-9B71-494D-8739-5A09F705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EFD39C-D04F-D648-B6B2-07092A4921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64250" y="236556"/>
            <a:ext cx="1063580" cy="10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82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559EF-BAB7-0E42-9E60-A03A3B0D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fld id="{241EB5C9-1307-BA42-ABA2-0BC069CD8E7F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BB6D2-A026-D74A-8C2A-7AD33F22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1D05D-520A-D942-8D98-B02EF8CF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1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16D53-A7E8-384A-A924-CB556123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D3A5F-D224-144E-B1C6-E4C0A0C64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85A41-9B71-494D-8739-5A09F705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EB6A88-2E41-552F-6E71-A9DFA92F0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94730" y="209573"/>
            <a:ext cx="1063580" cy="10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2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FDBC1-527D-3041-984A-EF5E7E9B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7BF1-44B1-744C-AB68-4BB0A6A59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74A49-6A1E-2F48-B419-02B0A17B9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A9989-2AC6-0F4E-ADFD-C6E06D00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625DC-FC15-A34E-972A-D70B8A82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A2A21-61F6-4A4F-8B34-7B5540EF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3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51DF4-AED1-614B-BE12-21438630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DBCAE-E5F3-8C40-9708-53662383E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57552-3DC5-3546-AB54-31C74D633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43EE9D-F5D6-F54D-8468-AEFB4E718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7198EC-0E7C-514D-9D5C-E0079B57D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9E07E0-5A9C-4B41-95FF-3BAA5F6B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BDB537-974F-D34D-9750-CC69627A2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6F390-2D22-5048-A0FC-3FAD9329A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9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D455-6580-E548-84D2-30E8C319B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437170-F497-734A-8863-A2B1D6D27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3678E-8EC0-9D40-85FD-A78B73035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10869-C0FC-2E44-824A-787E6D8BF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355E77-5B2E-A2EF-706B-9C4916EA9A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94730" y="240053"/>
            <a:ext cx="1063580" cy="10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8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FB1ED-2AE6-5449-BE22-43836D3C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2D820E-FB19-6E41-9F98-FE01AD87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09D32-6061-E14C-B370-0847ED7F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2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6003-B489-CA46-A95C-C1AECC0C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8BCD6-9805-9E45-9B7C-5314F41E6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157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 sz="112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 sz="112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F4F16-08DB-C247-8F9D-24EA7D84A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F2B46-16CB-7E41-AD5E-4493C9285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A2BC5-3886-C647-BB53-7B07EAE7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3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682B8-C849-1F4E-8FED-86CF39DF5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A410FE-1E10-8C4A-BD9D-9A0F6C9D1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22F09-1B36-2F4E-8EEA-BAEEB3FD2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97009-98F8-D441-A078-A31F891B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ACA9B-B433-8E45-A2A3-CD0940D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A396B-3342-4645-AC86-58732AAE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60234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13" Target="../theme/theme1.xml" Type="http://schemas.openxmlformats.org/officeDocument/2006/relationships/theme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slideLayouts/slideLayout12.xml" Type="http://schemas.openxmlformats.org/officeDocument/2006/relationships/slideLayout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BF5EA-1FF6-EB48-B367-10F16FE226B4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GB"/>
              <a:t>Click to edit Master text styles</a:t>
            </a:r>
          </a:p>
          <a:p>
            <a:pPr lvl="1"/>
            <a:r>
              <a:rPr dirty="0" lang="en-GB"/>
              <a:t>Second level</a:t>
            </a:r>
          </a:p>
          <a:p>
            <a:pPr lvl="2"/>
            <a:r>
              <a:rPr dirty="0" lang="en-GB"/>
              <a:t>Third level</a:t>
            </a:r>
          </a:p>
          <a:p>
            <a:pPr lvl="3"/>
            <a:r>
              <a:rPr dirty="0" lang="en-GB"/>
              <a:t>Fourth level</a:t>
            </a:r>
          </a:p>
          <a:p>
            <a:pPr lvl="4"/>
            <a:r>
              <a:rPr dirty="0" lang="en-GB"/>
              <a:t>Fifth level</a:t>
            </a:r>
            <a:endParaRPr dirty="0"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491ED-FFB7-904F-8814-ED29EAA4264A}"/>
              </a:ext>
            </a:extLst>
          </p:cNvPr>
          <p:cNvSpPr>
            <a:spLocks noGrp="1"/>
          </p:cNvSpPr>
          <p:nvPr>
            <p:ph idx="2" sz="half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675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Atkinson Hyperlegible"/>
              </a:defRPr>
            </a:lvl1pPr>
          </a:lstStyle>
          <a:p>
            <a:fld id="{241EB5C9-1307-BA42-ABA2-0BC069CD8E7F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6F4AD-BD6B-CE47-88CB-D7910584936B}"/>
              </a:ext>
            </a:extLst>
          </p:cNvPr>
          <p:cNvSpPr>
            <a:spLocks noGrp="1"/>
          </p:cNvSpPr>
          <p:nvPr>
            <p:ph idx="4" sz="quarter" type="sldNum"/>
          </p:nvPr>
        </p:nvSpPr>
        <p:spPr>
          <a:xfrm>
            <a:off x="8610600" y="6356354"/>
            <a:ext cx="199371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675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Atkinson Hyperlegible"/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305052-7E31-8548-802E-BBA9CB132D12}"/>
              </a:ext>
            </a:extLst>
          </p:cNvPr>
          <p:cNvSpPr>
            <a:spLocks noGrp="1"/>
          </p:cNvSpPr>
          <p:nvPr>
            <p:ph idx="3" sz="quarter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Atkinson Hyperlegible"/>
              </a:defRPr>
            </a:lvl1pPr>
          </a:lstStyle>
          <a:p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A9FF2A29-0C17-AD44-9B62-E2C61042D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dirty="0" lang="en-GB"/>
              <a:t>Click to edit Master title style</a:t>
            </a: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3225650749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514350" eaLnBrk="1" hangingPunct="1" latinLnBrk="0" rtl="0">
        <a:lnSpc>
          <a:spcPct val="90000"/>
        </a:lnSpc>
        <a:spcBef>
          <a:spcPct val="0"/>
        </a:spcBef>
        <a:buNone/>
        <a:defRPr b="1" baseline="0" i="0" kern="1200" sz="3200">
          <a:solidFill>
            <a:schemeClr val="tx1"/>
          </a:solidFill>
          <a:latin charset="0" pitchFamily="2" typeface="Atkinson Hyperlegible"/>
          <a:ea typeface="+mj-ea"/>
          <a:cs charset="-79" panose="020B0502020104020203" pitchFamily="34" typeface="Gill Sans"/>
        </a:defRPr>
      </a:lvl1pPr>
    </p:titleStyle>
    <p:bodyStyle>
      <a:lvl1pPr algn="l" defTabSz="514350" eaLnBrk="1" hangingPunct="1" indent="-128588" latinLnBrk="0" marL="128588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1pPr>
      <a:lvl2pPr algn="l" defTabSz="514350" eaLnBrk="1" hangingPunct="1" indent="-128588" latinLnBrk="0" marL="385763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2pPr>
      <a:lvl3pPr algn="l" defTabSz="514350" eaLnBrk="1" hangingPunct="1" indent="-128588" latinLnBrk="0" marL="642938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3pPr>
      <a:lvl4pPr algn="l" defTabSz="514350" eaLnBrk="1" hangingPunct="1" indent="-128588" latinLnBrk="0" marL="900113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4pPr>
      <a:lvl5pPr algn="l" defTabSz="514350" eaLnBrk="1" hangingPunct="1" indent="-128588" latinLnBrk="0" marL="1157288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5pPr>
      <a:lvl6pPr algn="l" defTabSz="514350" eaLnBrk="1" hangingPunct="1" indent="-128588" latinLnBrk="0" marL="1414463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6pPr>
      <a:lvl7pPr algn="l" defTabSz="514350" eaLnBrk="1" hangingPunct="1" indent="-128588" latinLnBrk="0" marL="1671638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7pPr>
      <a:lvl8pPr algn="l" defTabSz="514350" eaLnBrk="1" hangingPunct="1" indent="-128588" latinLnBrk="0" marL="1928813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8pPr>
      <a:lvl9pPr algn="l" defTabSz="514350" eaLnBrk="1" hangingPunct="1" indent="-128588" latinLnBrk="0" marL="2185988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514350" eaLnBrk="1" hangingPunct="1" latinLnBrk="0" marL="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1pPr>
      <a:lvl2pPr algn="l" defTabSz="514350" eaLnBrk="1" hangingPunct="1" latinLnBrk="0" marL="25717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2pPr>
      <a:lvl3pPr algn="l" defTabSz="514350" eaLnBrk="1" hangingPunct="1" latinLnBrk="0" marL="51435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3pPr>
      <a:lvl4pPr algn="l" defTabSz="514350" eaLnBrk="1" hangingPunct="1" latinLnBrk="0" marL="77152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4pPr>
      <a:lvl5pPr algn="l" defTabSz="514350" eaLnBrk="1" hangingPunct="1" latinLnBrk="0" marL="102870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5pPr>
      <a:lvl6pPr algn="l" defTabSz="514350" eaLnBrk="1" hangingPunct="1" latinLnBrk="0" marL="128587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6pPr>
      <a:lvl7pPr algn="l" defTabSz="514350" eaLnBrk="1" hangingPunct="1" latinLnBrk="0" marL="154305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7pPr>
      <a:lvl8pPr algn="l" defTabSz="514350" eaLnBrk="1" hangingPunct="1" latinLnBrk="0" marL="180022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8pPr>
      <a:lvl9pPr algn="l" defTabSz="514350" eaLnBrk="1" hangingPunct="1" latinLnBrk="0" marL="205740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.jpg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1.png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2.png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3.png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4.png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5.png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6.png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hyperlink" Target="https://www.apa.org/ed/precollege/psn/2019/02/skillful-student" TargetMode="External" /><Relationship Id="rId3" Type="http://schemas.openxmlformats.org/officeDocument/2006/relationships/image" Target="../media/image3.png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hyperlink" Target="https://www.apa.org/careers/resources/guides/transferable-skills.pdf" TargetMode="External" /><Relationship Id="rId3" Type="http://schemas.openxmlformats.org/officeDocument/2006/relationships/image" Target="../media/image4.png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5.png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6.png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7.png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8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EB9F-821C-3043-9B29-83C5977F5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96341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Lecture 01:  Let’s start at the beginning!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37200-5D83-FE46-9E69-B6B1D353C69A}"/>
              </a:ext>
            </a:extLst>
          </p:cNvPr>
          <p:cNvSpPr>
            <a:spLocks noGrp="1"/>
          </p:cNvSpPr>
          <p:nvPr>
            <p:ph idx="1" type="subTitle"/>
          </p:nvPr>
        </p:nvSpPr>
        <p:spPr>
          <a:xfrm>
            <a:off x="1524000" y="3611302"/>
            <a:ext cx="9144000" cy="1646498"/>
          </a:xfrm>
        </p:spPr>
        <p:txBody>
          <a:bodyPr/>
          <a:lstStyle/>
          <a:p>
            <a:pPr lvl="0" indent="0" marL="0">
              <a:buNone/>
            </a:pPr>
            <a:r>
              <a:rPr/>
              <a:t>This is the way!</a:t>
            </a:r>
            <a:br/>
            <a:br/>
            <a:r>
              <a:rPr/>
              <a:t>Dr. Gordon Wright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9A7C7-1ADA-474D-B8F0-3471D14F86DA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October 2, 2023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These are valuable skills</a:t>
            </a:r>
          </a:p>
          <a:p>
            <a:pPr lvl="0" indent="0" marL="0">
              <a:buNone/>
            </a:pPr>
            <a:r>
              <a:rPr/>
              <a:t>I’m going to try to ‘connect the dots’ for you along the way</a:t>
            </a:r>
          </a:p>
          <a:p>
            <a:pPr lvl="0"/>
            <a:r>
              <a:rPr/>
              <a:t>Cognitive (e.g., creativity and information management).</a:t>
            </a:r>
          </a:p>
          <a:p>
            <a:pPr lvl="0"/>
            <a:r>
              <a:rPr/>
              <a:t>Communication (e.g., active listening and public speaking).</a:t>
            </a:r>
          </a:p>
          <a:p>
            <a:pPr lvl="0"/>
            <a:r>
              <a:rPr/>
              <a:t>Personal (e.g., conscientiousness and integrity).</a:t>
            </a:r>
          </a:p>
          <a:p>
            <a:pPr lvl="0"/>
            <a:r>
              <a:rPr/>
              <a:t>Social (e.g., collaboration and leadership abilities).</a:t>
            </a:r>
          </a:p>
          <a:p>
            <a:pPr lvl="0"/>
            <a:r>
              <a:rPr/>
              <a:t>Technological (e.g., flexibility and familiarity with hardware and software).</a:t>
            </a:r>
          </a:p>
          <a:p>
            <a:pPr lvl="0"/>
            <a:r>
              <a:rPr/>
              <a:t>No actual mention of the ‘content’ - </a:t>
            </a:r>
            <a:r>
              <a:rPr b="1"/>
              <a:t>Psychology</a:t>
            </a:r>
            <a:r>
              <a:rPr/>
              <a:t> or </a:t>
            </a:r>
            <a:r>
              <a:rPr b="1"/>
              <a:t>Research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You aren’t spectators any more, you’re Scientists!</a:t>
            </a:r>
          </a:p>
          <a:p>
            <a:pPr lvl="0" indent="0" marL="0">
              <a:buNone/>
            </a:pPr>
            <a:r>
              <a:rPr/>
              <a:t>In small groups of 3 or 4 people, you will:</a:t>
            </a:r>
          </a:p>
          <a:p>
            <a:pPr lvl="0"/>
            <a:r>
              <a:rPr/>
              <a:t>Identify an area of psychological research</a:t>
            </a:r>
          </a:p>
          <a:p>
            <a:pPr lvl="0"/>
            <a:r>
              <a:rPr/>
              <a:t>Review and critique the literature in this area (Critical Proposal)</a:t>
            </a:r>
          </a:p>
          <a:p>
            <a:pPr lvl="0"/>
            <a:r>
              <a:rPr/>
              <a:t>Develop a testable hypothesis</a:t>
            </a:r>
          </a:p>
          <a:p>
            <a:pPr lvl="0"/>
            <a:r>
              <a:rPr/>
              <a:t>Design a 2x2 ANOVA experiment unique to you (within your group study)</a:t>
            </a:r>
          </a:p>
          <a:p>
            <a:pPr lvl="0"/>
            <a:r>
              <a:rPr/>
              <a:t>Obtain Ethical Approval for your experiment</a:t>
            </a:r>
          </a:p>
          <a:p>
            <a:pPr lvl="0"/>
            <a:r>
              <a:rPr/>
              <a:t>Collect REAL data</a:t>
            </a:r>
          </a:p>
          <a:p>
            <a:pPr lvl="0"/>
            <a:r>
              <a:rPr/>
              <a:t>Analyse these data</a:t>
            </a:r>
          </a:p>
          <a:p>
            <a:pPr lvl="0"/>
            <a:r>
              <a:rPr/>
              <a:t>Write up the results in APA format with Open Data and Materials (Mini-Diss)</a:t>
            </a:r>
          </a:p>
          <a:p>
            <a:pPr lvl="0"/>
            <a:r>
              <a:rPr/>
              <a:t>Reflect on your learning and development journey (CHIP Learning Log)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Consider it a ‘warm up’ for your Y3 Dissertation</a:t>
            </a:r>
          </a:p>
          <a:p>
            <a:pPr lvl="0"/>
            <a:r>
              <a:rPr/>
              <a:t>The same 20-week timeline</a:t>
            </a:r>
          </a:p>
          <a:p>
            <a:pPr lvl="0"/>
            <a:r>
              <a:rPr/>
              <a:t>The same skills and techniques you will need</a:t>
            </a:r>
          </a:p>
          <a:p>
            <a:pPr lvl="0"/>
            <a:r>
              <a:rPr/>
              <a:t>Careful step-by-step guidance and support in the lab setting</a:t>
            </a:r>
          </a:p>
          <a:p>
            <a:pPr lvl="0"/>
            <a:r>
              <a:rPr/>
              <a:t>Scaled-down experiments and write-ups - but all the same moving parts</a:t>
            </a:r>
          </a:p>
          <a:p>
            <a:pPr lvl="0"/>
            <a:r>
              <a:rPr/>
              <a:t>The security of working in a group</a:t>
            </a:r>
          </a:p>
          <a:p>
            <a:pPr lvl="0"/>
            <a:r>
              <a:rPr/>
              <a:t>Tips and advice from world-class researchers</a:t>
            </a:r>
          </a:p>
          <a:p>
            <a:pPr lvl="0"/>
            <a:r>
              <a:rPr/>
              <a:t>Opportunities to think carefully about your final year Dissertation, and how to crush it!!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Support and guidance</a:t>
            </a:r>
          </a:p>
          <a:p>
            <a:pPr lvl="0"/>
            <a:r>
              <a:rPr/>
              <a:t>Gordon (Module Coordinator and Enthusiast in Chief)</a:t>
            </a:r>
          </a:p>
          <a:p>
            <a:pPr lvl="0"/>
            <a:r>
              <a:rPr/>
              <a:t>6 gobsmackingly amazing Lab Tutors</a:t>
            </a:r>
          </a:p>
          <a:p>
            <a:pPr lvl="0"/>
            <a:r>
              <a:rPr/>
              <a:t>Your Mini-Dissertation group (3 or 4)</a:t>
            </a:r>
          </a:p>
          <a:p>
            <a:pPr lvl="0"/>
            <a:r>
              <a:rPr/>
              <a:t>Your Personal Tutor</a:t>
            </a:r>
          </a:p>
          <a:p>
            <a:pPr lvl="0"/>
            <a:r>
              <a:rPr/>
              <a:t>Your PT group</a:t>
            </a:r>
          </a:p>
          <a:p>
            <a:pPr lvl="0"/>
            <a:r>
              <a:rPr/>
              <a:t>The entire Goldsmiths Research Community!</a:t>
            </a:r>
          </a:p>
          <a:p>
            <a:pPr lvl="0" indent="0" marL="0">
              <a:buNone/>
            </a:pPr>
            <a:r>
              <a:rPr/>
              <a:t>This is a team-sport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Access to me</a:t>
            </a:r>
          </a:p>
          <a:p>
            <a:pPr lvl="0" indent="0" marL="0">
              <a:buNone/>
            </a:pPr>
            <a:r>
              <a:rPr/>
              <a:t>I will be in every Research Methods lecture and I have a Student Hour from 1-2 (TBC) every Monday.</a:t>
            </a:r>
          </a:p>
          <a:p>
            <a:pPr lvl="0" indent="0" marL="0">
              <a:buNone/>
            </a:pPr>
            <a:r>
              <a:rPr b="1"/>
              <a:t>Available at g.wright@gold.ac.uk and my office is WB200/1</a:t>
            </a:r>
          </a:p>
          <a:p>
            <a:pPr lvl="0" indent="0" marL="0">
              <a:buNone/>
            </a:pPr>
            <a:r>
              <a:rPr/>
              <a:t>I genuinely could not imagine anything I would rather do that this. So please talk to me and help me get to know you!</a:t>
            </a:r>
          </a:p>
          <a:p>
            <a:pPr lvl="0" indent="0" marL="0">
              <a:buNone/>
            </a:pPr>
            <a:r>
              <a:rPr/>
              <a:t>Questions relating to Module Content must be asked via the Forum. There will be no exceptions.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A friendly warning</a:t>
            </a:r>
          </a:p>
          <a:p>
            <a:pPr lvl="0" indent="0" marL="1270000">
              <a:buNone/>
            </a:pPr>
            <a:r>
              <a:rPr sz="2000" b="1"/>
              <a:t>Warning</a:t>
            </a:r>
          </a:p>
          <a:p>
            <a:pPr lvl="0" indent="0" marL="1270000">
              <a:buNone/>
            </a:pPr>
            <a:r>
              <a:rPr sz="2000"/>
              <a:t>All coursework is INDIVIDUAL and subject to normal plagiarism and collusion rules.</a:t>
            </a:r>
          </a:p>
          <a:p>
            <a:pPr lvl="0" indent="0" marL="1270000">
              <a:buNone/>
            </a:pPr>
            <a:r>
              <a:rPr sz="2000"/>
              <a:t>Just don’t risk it. Be mindful of how you read, take notes and share coursework.</a:t>
            </a:r>
          </a:p>
          <a:p>
            <a:pPr lvl="0" indent="0" marL="1270000">
              <a:buNone/>
            </a:pPr>
            <a:r>
              <a:rPr sz="2000"/>
              <a:t>See previous information about the use of AI. It can be a wonderful tool, but do NOT use it for the wholesale production of written content. It must be a support, not a shortcut. You’ll regret it.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Module structure</a:t>
            </a:r>
          </a:p>
          <a:p>
            <a:pPr lvl="0" indent="0" marL="0">
              <a:buNone/>
            </a:pPr>
            <a:r>
              <a:rPr/>
              <a:t>1 x 1 hr Lecture per week (Monday 11-12 PSH LG02 (winter term))</a:t>
            </a:r>
          </a:p>
          <a:p>
            <a:pPr lvl="0" indent="0" marL="0">
              <a:buNone/>
            </a:pPr>
            <a:r>
              <a:rPr/>
              <a:t>1 x 2 hr Lab per week (Tuesday - see personal timetable)</a:t>
            </a:r>
          </a:p>
          <a:p>
            <a:pPr lvl="0" indent="0" marL="0">
              <a:buNone/>
            </a:pPr>
            <a:r>
              <a:rPr/>
              <a:t>4 x Personal Tutor meetings across the year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Weekly Structure</a:t>
            </a:r>
          </a:p>
          <a:p>
            <a:pPr lvl="0" indent="0" marL="0">
              <a:buNone/>
            </a:pPr>
            <a:r>
              <a:rPr/>
              <a:t>Each week there will be a very brief ‘</a:t>
            </a:r>
            <a:r>
              <a:rPr b="1"/>
              <a:t>Overview to set out the main topics and to give you a set of milestones or preparatory activities</a:t>
            </a:r>
            <a:r>
              <a:rPr/>
              <a:t>’ designed to keep you on track.</a:t>
            </a:r>
          </a:p>
          <a:p>
            <a:pPr lvl="0" indent="0" marL="0">
              <a:buNone/>
            </a:pPr>
            <a:r>
              <a:rPr b="1"/>
              <a:t>Lecture</a:t>
            </a:r>
            <a:r>
              <a:rPr/>
              <a:t> (slides available as a Reveal Slideshow via Quarto and as pdf, docx, and if you wish for anything else, please just ask.)</a:t>
            </a:r>
          </a:p>
          <a:p>
            <a:pPr lvl="0" indent="0" marL="0">
              <a:buNone/>
            </a:pPr>
            <a:r>
              <a:rPr b="1"/>
              <a:t>Lab</a:t>
            </a:r>
          </a:p>
        </p:txBody>
      </p:sp>
      <p:pic>
        <p:nvPicPr>
          <p:cNvPr descr="images/LabSession.drawio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13000" y="1816100"/>
            <a:ext cx="7366000" cy="383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Lab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b="1"/>
              <a:t>Lab Notebook</a:t>
            </a:r>
            <a:r>
              <a:rPr/>
              <a:t> - find a solution that works for you, but make sure that you have it every week, so a cloud-based system would be best. You will be expected to show notes of your progress to your Lab Tutor</a:t>
            </a:r>
          </a:p>
          <a:p>
            <a:pPr lvl="0"/>
            <a:r>
              <a:rPr/>
              <a:t>Lots can be achieved in the labs, but independent study and coordinated group work will be required. We will be asking about this aspect of the process regularly.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DangerZone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Kenny.jpe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11300" y="1816100"/>
            <a:ext cx="3835400" cy="383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5181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All hail the Kenny!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74A49-6A1E-2F48-B419-02B0A17B9692}"/>
              </a:ext>
            </a:extLst>
          </p:cNvPr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You’ll never say hello to you,</a:t>
            </a:r>
            <a:br/>
            <a:r>
              <a:rPr/>
              <a:t>Until you get it on the red line overload.</a:t>
            </a:r>
            <a:br/>
            <a:r>
              <a:rPr/>
              <a:t>You’ll never know what you can do,</a:t>
            </a:r>
            <a:br/>
            <a:r>
              <a:rPr/>
              <a:t>Until you get it up as high as you can go!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Coursework</a:t>
            </a:r>
          </a:p>
          <a:p>
            <a:pPr lvl="0" indent="0" marL="0">
              <a:buNone/>
            </a:pPr>
            <a:r>
              <a:rPr/>
              <a:t>The courseworks ALL require critical reflection and meta-cognitive practice. This will be discussed in a number of lectures, but it contributes to effective learning and your integration of the skills and experience of doing this research exercise.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Time management and teamwork</a:t>
            </a:r>
          </a:p>
          <a:p>
            <a:pPr lvl="0" indent="0" marL="0">
              <a:buNone/>
            </a:pPr>
            <a:r>
              <a:rPr/>
              <a:t>..will both be required.</a:t>
            </a:r>
          </a:p>
          <a:p>
            <a:pPr lvl="0" indent="0" marL="0">
              <a:buNone/>
            </a:pPr>
            <a:r>
              <a:rPr/>
              <a:t>I ask you to see both as an opportunity to develop these important skills.</a:t>
            </a:r>
          </a:p>
          <a:p>
            <a:pPr lvl="0" indent="0" marL="0">
              <a:buNone/>
            </a:pPr>
            <a:r>
              <a:rPr/>
              <a:t>You will see we have some ideas to make this more relevant to careers and employability</a:t>
            </a:r>
          </a:p>
          <a:p>
            <a:pPr lvl="0" indent="0" marL="0">
              <a:buNone/>
            </a:pPr>
            <a:r>
              <a:rPr/>
              <a:t>It is easier to ‘keep up than to catch up’.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Resources</a:t>
            </a:r>
          </a:p>
          <a:p>
            <a:pPr lvl="0" indent="0" marL="0">
              <a:buNone/>
            </a:pPr>
            <a:r>
              <a:rPr/>
              <a:t>We will be releasing a series of valuable resources to help you through every step of the process</a:t>
            </a:r>
          </a:p>
          <a:p>
            <a:pPr lvl="0" indent="0" marL="0">
              <a:buNone/>
            </a:pPr>
            <a:r>
              <a:rPr/>
              <a:t>These will have value for your final year dissertation too.</a:t>
            </a:r>
          </a:p>
          <a:p>
            <a:pPr lvl="0" indent="0" marL="0">
              <a:buNone/>
            </a:pPr>
            <a:r>
              <a:rPr/>
              <a:t>Contribution to and comment on these is welcome and hoped for!</a:t>
            </a:r>
          </a:p>
          <a:p>
            <a:pPr lvl="0" indent="0" marL="0">
              <a:buNone/>
            </a:pPr>
            <a:r>
              <a:rPr/>
              <a:t>Open Educational Resources will be used extensively, and most core readings are available online via the library.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Before tomorrow, please…</a:t>
            </a:r>
          </a:p>
          <a:p>
            <a:pPr lvl="0" indent="0" marL="0">
              <a:buNone/>
            </a:pPr>
            <a:r>
              <a:rPr/>
              <a:t>Add an email signature to your college email, including your student number, programme, lab tutor, and personal tutor. It will speed up responses to any emails you send to staff.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Lectures Term One</a:t>
            </a:r>
          </a:p>
        </p:txBody>
      </p:sp>
      <p:pic>
        <p:nvPicPr>
          <p:cNvPr descr="images/Term1%20Lectures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1155700"/>
            <a:ext cx="6172200" cy="4508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Lectures Term Two</a:t>
            </a:r>
          </a:p>
        </p:txBody>
      </p:sp>
      <p:pic>
        <p:nvPicPr>
          <p:cNvPr descr="images/Term2%20Lectures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1155700"/>
            <a:ext cx="6172200" cy="4508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Labs Term One</a:t>
            </a:r>
          </a:p>
        </p:txBody>
      </p:sp>
      <p:pic>
        <p:nvPicPr>
          <p:cNvPr descr="images/Term1%20Labs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1257300"/>
            <a:ext cx="6172200" cy="4318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Labs Term Two</a:t>
            </a:r>
          </a:p>
        </p:txBody>
      </p:sp>
      <p:pic>
        <p:nvPicPr>
          <p:cNvPr descr="images/Term2%20labs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1498600"/>
            <a:ext cx="6172200" cy="3822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Mini-Dissertation structure</a:t>
            </a:r>
          </a:p>
          <a:p>
            <a:pPr lvl="0" indent="0" marL="0">
              <a:buNone/>
            </a:pPr>
            <a:r>
              <a:rPr/>
              <a:t>Your individual Mini-Dissertation project </a:t>
            </a:r>
            <a:r>
              <a:rPr b="1"/>
              <a:t>MUST</a:t>
            </a:r>
            <a:r>
              <a:rPr/>
              <a:t> conform to the following definitive rules:</a:t>
            </a:r>
          </a:p>
          <a:p>
            <a:pPr lvl="0"/>
            <a:r>
              <a:rPr b="1"/>
              <a:t>2x2 ANOVA design with 2 categorical IVs (each with 2 levels) and a single continuous DV</a:t>
            </a:r>
          </a:p>
          <a:p>
            <a:pPr lvl="0"/>
            <a:r>
              <a:rPr b="1"/>
              <a:t>You must obtain ethical approval and show individual involvement in the process of application</a:t>
            </a:r>
          </a:p>
          <a:p>
            <a:pPr lvl="0"/>
            <a:r>
              <a:rPr b="1"/>
              <a:t>You must make a sample size estimation / Power calculation</a:t>
            </a:r>
          </a:p>
          <a:p>
            <a:pPr lvl="0"/>
            <a:r>
              <a:rPr b="1"/>
              <a:t>You must contribute to group recruitment and data collection efforts either online or in-person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Mini-Dissertation Submission</a:t>
            </a:r>
          </a:p>
          <a:p>
            <a:pPr lvl="0" indent="0" marL="0">
              <a:buNone/>
            </a:pPr>
            <a:r>
              <a:rPr b="1"/>
              <a:t>Your Mini-Dissertation final submission must comprise ALL of the following COMPULSORY elements:</a:t>
            </a:r>
          </a:p>
          <a:p>
            <a:pPr lvl="0"/>
            <a:r>
              <a:rPr/>
              <a:t>a 2,500 word APA7 empirical paper with a complete reference list and appendices</a:t>
            </a:r>
          </a:p>
          <a:p>
            <a:pPr lvl="0"/>
            <a:r>
              <a:rPr/>
              <a:t>Open Data - a single, cleaned, clearly-labelled data set</a:t>
            </a:r>
          </a:p>
          <a:p>
            <a:pPr lvl="0"/>
            <a:r>
              <a:rPr/>
              <a:t>Open Materials - a complete, replication-ready materials package detailing materials relevant to your individual write-up</a:t>
            </a:r>
          </a:p>
          <a:p>
            <a:pPr lvl="0"/>
            <a:r>
              <a:rPr/>
              <a:t>A reflective account covering the Mini-Dissertation (not a moan about your group or strikes or having to do research)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Illustrative MD topics</a:t>
            </a:r>
          </a:p>
          <a:p>
            <a:pPr lvl="0"/>
            <a:r>
              <a:rPr/>
              <a:t>The effect of gender stereotype and task difficulty on memory performance</a:t>
            </a:r>
          </a:p>
          <a:p>
            <a:pPr lvl="0"/>
            <a:r>
              <a:rPr/>
              <a:t>The role of facial symmetry and filter type on ratings of attractiveness of online dating profile pictures</a:t>
            </a:r>
          </a:p>
          <a:p>
            <a:pPr lvl="0"/>
            <a:r>
              <a:rPr/>
              <a:t>Exposure to negative news media, trait anxiety and the BAME community under COVID-19</a:t>
            </a:r>
          </a:p>
          <a:p>
            <a:pPr lvl="0"/>
            <a:r>
              <a:rPr/>
              <a:t>The effects of Agentic and Communal Narcissism, attitudes towards COVID-19 and lockdown compliance</a:t>
            </a:r>
          </a:p>
          <a:p>
            <a:pPr lvl="0"/>
            <a:r>
              <a:rPr/>
              <a:t>The effect of personality and sleep disturbance on academic performance</a:t>
            </a:r>
          </a:p>
          <a:p>
            <a:pPr lvl="0"/>
            <a:r>
              <a:rPr/>
              <a:t>Need for cognition, pre-sentencing information and perceptions of guilt in a jury decision making task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But let’s deep dive this one</a:t>
            </a:r>
          </a:p>
          <a:p>
            <a:pPr lvl="0" indent="0" marL="0">
              <a:buNone/>
            </a:pPr>
            <a:r>
              <a:rPr b="1"/>
              <a:t>The effect of Conscientiousness and Caffeine intake on Academic Self-Handicapping</a:t>
            </a:r>
          </a:p>
          <a:p>
            <a:pPr lvl="0"/>
            <a:r>
              <a:rPr i="1"/>
              <a:t>The effect of Independent Variable A and Independent Variable B on a continuous Dependent Variable</a:t>
            </a:r>
            <a:r>
              <a:rPr/>
              <a:t> </a:t>
            </a:r>
          </a:p>
          <a:p>
            <a:pPr lvl="0"/>
            <a:r>
              <a:rPr/>
              <a:t>Conscientiousness IV(A1) Low or IV(A2) high - Independent Variable IV(A)</a:t>
            </a:r>
          </a:p>
          <a:p>
            <a:pPr lvl="0"/>
            <a:r>
              <a:rPr/>
              <a:t>Caffeine intake IV(B1) Low or IV(B2) high - Independent Variable IV(B)</a:t>
            </a:r>
          </a:p>
          <a:p>
            <a:pPr lvl="0"/>
            <a:r>
              <a:rPr/>
              <a:t>Academic Self-Handicapping (6 item 1-5 Likert style, ‘continuous’ Dependent Variable DV)</a:t>
            </a:r>
          </a:p>
          <a:p>
            <a:pPr lvl="0"/>
            <a:r>
              <a:rPr/>
              <a:t>What about the other 3 people in the group?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Rest of the group:</a:t>
            </a:r>
          </a:p>
          <a:p>
            <a:pPr lvl="0" indent="0" marL="0">
              <a:buNone/>
            </a:pPr>
            <a:r>
              <a:rPr b="1"/>
              <a:t>The effect of Conscientiousness and Caffeine intake on Academic Self-Handicapping</a:t>
            </a:r>
            <a:r>
              <a:rPr/>
              <a:t> </a:t>
            </a:r>
          </a:p>
          <a:p>
            <a:pPr lvl="0" indent="-257175" marL="257175">
              <a:buAutoNum type="arabicPeriod"/>
            </a:pPr>
            <a:r>
              <a:rPr u="sng"/>
              <a:t>Extraversion</a:t>
            </a:r>
            <a:r>
              <a:rPr/>
              <a:t> (Low/High) &amp; Sleep (Sound/Disturbed) on </a:t>
            </a:r>
            <a:r>
              <a:rPr u="sng"/>
              <a:t>ASH</a:t>
            </a:r>
            <a:r>
              <a:rPr/>
              <a:t> </a:t>
            </a:r>
          </a:p>
          <a:p>
            <a:pPr lvl="0" indent="-257175" marL="257175">
              <a:buAutoNum type="arabicPeriod"/>
            </a:pPr>
            <a:r>
              <a:rPr u="sng"/>
              <a:t>Openness to experience</a:t>
            </a:r>
            <a:r>
              <a:rPr/>
              <a:t> (Low/High) &amp; Family Attitude to Education (Pro/Con) on </a:t>
            </a:r>
            <a:r>
              <a:rPr u="sng"/>
              <a:t>ASH</a:t>
            </a:r>
            <a:r>
              <a:rPr/>
              <a:t> </a:t>
            </a:r>
          </a:p>
          <a:p>
            <a:pPr lvl="0" indent="-257175" marL="257175">
              <a:buAutoNum type="arabicPeriod"/>
            </a:pPr>
            <a:r>
              <a:rPr u="sng"/>
              <a:t>Neuroticism</a:t>
            </a:r>
            <a:r>
              <a:rPr/>
              <a:t> (Low/High) &amp; Attitude to Feedback (Open/Sensitive) on </a:t>
            </a:r>
            <a:r>
              <a:rPr u="sng"/>
              <a:t>ASH</a:t>
            </a:r>
          </a:p>
          <a:p>
            <a:pPr lvl="1"/>
            <a:r>
              <a:rPr/>
              <a:t>Not too complicated, right?</a:t>
            </a:r>
          </a:p>
          <a:p>
            <a:pPr lvl="1"/>
            <a:r>
              <a:rPr/>
              <a:t>Can you see the economies of effort and implicit support opportunities?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6003-B489-CA46-A95C-C1AECC0C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Experimental Design Schematic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You will be asked to keep and update the following image in draw.io</a:t>
            </a:r>
          </a:p>
        </p:txBody>
      </p:sp>
      <p:pic>
        <p:nvPicPr>
          <p:cNvPr descr="images/Thisismydesign.drawio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1384300"/>
            <a:ext cx="6172200" cy="4051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Lab 01</a:t>
            </a:r>
          </a:p>
          <a:p>
            <a:pPr lvl="0"/>
            <a:r>
              <a:rPr/>
              <a:t>Scan your attendance, find a place to sit.</a:t>
            </a:r>
          </a:p>
          <a:p>
            <a:pPr lvl="0"/>
            <a:r>
              <a:rPr/>
              <a:t>Verify access to IT systems (e.g. the critically important OneDrive) and add a signature to your emails to assist College answering any questions you have.</a:t>
            </a:r>
          </a:p>
          <a:p>
            <a:pPr lvl="0"/>
            <a:r>
              <a:rPr/>
              <a:t>Start brainstorming ideas for research topics for your Mini-Dissertation.</a:t>
            </a:r>
          </a:p>
          <a:p>
            <a:pPr lvl="0"/>
            <a:r>
              <a:rPr/>
              <a:t>Consider ‘how’ you want to work this year</a:t>
            </a:r>
          </a:p>
          <a:p>
            <a:pPr lvl="0"/>
            <a:r>
              <a:rPr/>
              <a:t>Detailed information in Lab 01 worksheet, but allow the Lab Tutor to guide you and try to get involved!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Please don’t get hung up on topic selection</a:t>
            </a:r>
          </a:p>
          <a:p>
            <a:pPr lvl="0" indent="0" marL="1270000">
              <a:buNone/>
            </a:pPr>
            <a:r>
              <a:rPr sz="2000" b="1"/>
              <a:t>Tip</a:t>
            </a:r>
          </a:p>
          <a:p>
            <a:pPr lvl="0" indent="0" marL="1270000">
              <a:buNone/>
            </a:pPr>
            <a:r>
              <a:rPr sz="2000"/>
              <a:t>You might think coming up with a research topic is a difficult thing. For this year, it is NOT super-important. Your Lab Tutors will be available to help you make sure it’s feasible, challenging enough but not too difficult etc.</a:t>
            </a:r>
          </a:p>
          <a:p>
            <a:pPr lvl="0" indent="0" marL="1270000">
              <a:buNone/>
            </a:pPr>
            <a:r>
              <a:rPr sz="2000"/>
              <a:t>It does help if you are interested in it though, as it will help keep motivation up!</a:t>
            </a:r>
          </a:p>
          <a:p>
            <a:pPr lvl="0" indent="0" marL="1270000">
              <a:buNone/>
            </a:pPr>
            <a:r>
              <a:rPr sz="2000"/>
              <a:t>If in doubt.. What about Academic Success? What aspects of personality, lifestyle, behaviour, attitude, life history etc contribute to it? And how on earth do you measure Academic Success?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Advance warning</a:t>
            </a:r>
          </a:p>
          <a:p>
            <a:pPr lvl="0" indent="0" marL="1270000">
              <a:buNone/>
            </a:pPr>
            <a:r>
              <a:rPr sz="2000" b="1"/>
              <a:t>Important</a:t>
            </a:r>
          </a:p>
          <a:p>
            <a:pPr lvl="0" indent="0" marL="1270000">
              <a:buNone/>
            </a:pPr>
            <a:r>
              <a:rPr sz="2000"/>
              <a:t>You will confirm your group members (3 or 4), a group name (puns encouraged), and maybe a topic area in the first half hour of Lab 02. There will be no more time available. But that will have allowed you over a week to work it out. Leave this week’s lab either with a pretty good idea of who you want to work with, ot a list of the people still un-grouped in your PT group. And then sort it out.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Some things to consider</a:t>
            </a:r>
          </a:p>
          <a:p>
            <a:pPr lvl="0" indent="0" marL="1270000">
              <a:buNone/>
            </a:pPr>
            <a:r>
              <a:rPr sz="2000" b="1"/>
              <a:t>Caution</a:t>
            </a:r>
          </a:p>
          <a:p>
            <a:pPr lvl="0"/>
            <a:r>
              <a:rPr sz="2000"/>
              <a:t>Picking something without much of a literature behind it can make life VERY difficult</a:t>
            </a:r>
          </a:p>
          <a:p>
            <a:pPr lvl="0"/>
            <a:r>
              <a:rPr sz="2000"/>
              <a:t>We will try to make sure things remain manageable, we are not trying to ‘restrict’ you</a:t>
            </a:r>
          </a:p>
          <a:p>
            <a:pPr lvl="0"/>
            <a:r>
              <a:rPr sz="2000"/>
              <a:t>You will not be able to do research</a:t>
            </a:r>
          </a:p>
          <a:p>
            <a:pPr lvl="1"/>
            <a:r>
              <a:rPr sz="2000"/>
              <a:t>on Children</a:t>
            </a:r>
          </a:p>
          <a:p>
            <a:pPr lvl="1"/>
            <a:r>
              <a:rPr sz="2000"/>
              <a:t>on Vulnerable or protected groups</a:t>
            </a:r>
          </a:p>
          <a:p>
            <a:pPr lvl="1"/>
            <a:r>
              <a:rPr sz="2000"/>
              <a:t>using methods that require extensive training or specialist facilities (e.g. EEG, TMS)</a:t>
            </a:r>
          </a:p>
          <a:p>
            <a:pPr lvl="1"/>
            <a:r>
              <a:rPr sz="2000"/>
              <a:t>that raises anything more than minimal ethical considerations</a:t>
            </a:r>
          </a:p>
          <a:p>
            <a:pPr lvl="1"/>
            <a:r>
              <a:rPr sz="2000"/>
              <a:t>for which recruitment will be too onerous or time-consuming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Data Carpentry suggests the following for their labs</a:t>
            </a:r>
          </a:p>
          <a:p>
            <a:pPr lvl="0"/>
            <a:r>
              <a:rPr/>
              <a:t>Use welcoming and inclusive language</a:t>
            </a:r>
          </a:p>
          <a:p>
            <a:pPr lvl="0"/>
            <a:r>
              <a:rPr/>
              <a:t>Be respectful of different viewpoints and experiences</a:t>
            </a:r>
          </a:p>
          <a:p>
            <a:pPr lvl="0"/>
            <a:r>
              <a:rPr/>
              <a:t>Gracefully accept constructive criticism</a:t>
            </a:r>
          </a:p>
          <a:p>
            <a:pPr lvl="0"/>
            <a:r>
              <a:rPr/>
              <a:t>Focus on what is best for the community</a:t>
            </a:r>
          </a:p>
          <a:p>
            <a:pPr lvl="0"/>
            <a:r>
              <a:rPr/>
              <a:t>Show courtesy and respect towards other community members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Recurse Center ‘Social Rules’</a:t>
            </a:r>
          </a:p>
        </p:txBody>
      </p:sp>
      <p:pic>
        <p:nvPicPr>
          <p:cNvPr descr="images/paste-753EB69B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642100" y="977900"/>
            <a:ext cx="3251200" cy="4864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On behalf of the whole teaching team</a:t>
            </a:r>
          </a:p>
          <a:p>
            <a:pPr lvl="0" indent="0" marL="0">
              <a:buNone/>
            </a:pPr>
            <a:r>
              <a:rPr/>
              <a:t>Have a wonderful year!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Any Questions?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References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Attendance QR Code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Key topics today</a:t>
            </a:r>
          </a:p>
          <a:p>
            <a:pPr lvl="0"/>
            <a:r>
              <a:rPr/>
              <a:t>Module structure and coursework introduction</a:t>
            </a:r>
          </a:p>
          <a:p>
            <a:pPr lvl="1" indent="-257175" marL="514350">
              <a:buAutoNum type="romanLcPeriod"/>
            </a:pPr>
            <a:r>
              <a:rPr/>
              <a:t>Critical Proposal (15%)</a:t>
            </a:r>
          </a:p>
          <a:p>
            <a:pPr lvl="1" indent="-257175" marL="514350">
              <a:buAutoNum type="romanLcPeriod"/>
            </a:pPr>
            <a:r>
              <a:rPr/>
              <a:t>Mini-Dissertation (70%)</a:t>
            </a:r>
          </a:p>
          <a:p>
            <a:pPr lvl="1" indent="-257175" marL="514350">
              <a:buAutoNum type="romanLcPeriod"/>
            </a:pPr>
            <a:r>
              <a:rPr/>
              <a:t>Conceptual, Historical &amp; Integrative Perspectives Log (CHIP Log) (15%)</a:t>
            </a:r>
          </a:p>
          <a:p>
            <a:pPr lvl="0"/>
            <a:r>
              <a:rPr/>
              <a:t>Labs in general and the lab tomorrow</a:t>
            </a:r>
          </a:p>
          <a:p>
            <a:pPr lvl="0"/>
            <a:r>
              <a:rPr/>
              <a:t>Materials, independent study, SUCCESS!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A bit about me…</a:t>
            </a:r>
          </a:p>
          <a:p>
            <a:pPr lvl="0"/>
            <a:r>
              <a:rPr/>
              <a:t>Formerly worked in the advertising industry for top London agencies</a:t>
            </a:r>
          </a:p>
          <a:p>
            <a:pPr lvl="0"/>
            <a:r>
              <a:rPr/>
              <a:t>Impulsively started a Psych degree in 2006 (age 30+)</a:t>
            </a:r>
          </a:p>
          <a:p>
            <a:pPr lvl="0"/>
            <a:r>
              <a:rPr/>
              <a:t>My research interests are interpersonal deception, antagonistic personalities and behaviours, and how people obtain, process, and use social information/person perception in their everyday lives</a:t>
            </a:r>
          </a:p>
          <a:p>
            <a:pPr lvl="0"/>
            <a:r>
              <a:rPr/>
              <a:t>Got my PhD in 2014, post-doc with the Intelligence Agencies, Teaching Fellow then Lecturer in the department of Psychology</a:t>
            </a:r>
          </a:p>
          <a:p>
            <a:pPr lvl="0"/>
            <a:r>
              <a:rPr/>
              <a:t>And I LOVE IT !! The Psychology we do here is unique and thrilling!</a:t>
            </a:r>
          </a:p>
          <a:p>
            <a:pPr lvl="0"/>
            <a:r>
              <a:rPr/>
              <a:t>My mission is to turn you into Research Rebels and Data-Driven Disruptors!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But first</a:t>
            </a:r>
          </a:p>
          <a:p>
            <a:pPr lvl="0"/>
            <a:r>
              <a:rPr/>
              <a:t>The importance of your ‘participation’</a:t>
            </a:r>
          </a:p>
          <a:p>
            <a:pPr lvl="0"/>
            <a:r>
              <a:rPr/>
              <a:t>If you don’t engage, it is difficult to respond to your needs</a:t>
            </a:r>
          </a:p>
          <a:p>
            <a:pPr lvl="0"/>
            <a:r>
              <a:rPr/>
              <a:t>I want you to find </a:t>
            </a:r>
            <a:r>
              <a:rPr b="1"/>
              <a:t>“MyPsychology”</a:t>
            </a:r>
          </a:p>
          <a:p>
            <a:pPr lvl="0"/>
            <a:r>
              <a:rPr/>
              <a:t>Easier to keep up than catch-up</a:t>
            </a:r>
          </a:p>
          <a:p>
            <a:pPr lvl="0"/>
            <a:r>
              <a:rPr/>
              <a:t>We have numerous safeguards in place to protect you this year, but be your own best friend</a:t>
            </a:r>
          </a:p>
          <a:p>
            <a:pPr lvl="0"/>
            <a:r>
              <a:rPr/>
              <a:t>The only thing that should be worried this year is Shoddy Science!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Module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Module weighting and assessment</a:t>
            </a:r>
          </a:p>
          <a:p>
            <a:pPr lvl="0" indent="0" marL="0">
              <a:buNone/>
            </a:pPr>
            <a:r>
              <a:rPr/>
              <a:t>Research Methods is a 30 credit weighted module. As I always say, a coursework essay, say for Cognitive Psychology, is worth 1/10th of your Mini-Dissertation. It does NOT make sense to miss a lab working on an essay that might not even count towards your grade.</a:t>
            </a:r>
          </a:p>
          <a:p>
            <a:pPr lvl="0" indent="0" marL="0">
              <a:buNone/>
            </a:pPr>
            <a:r>
              <a:rPr/>
              <a:t>To pass, you must pass all 3 assessment elements:</a:t>
            </a:r>
          </a:p>
          <a:p>
            <a:pPr lvl="0" indent="0" marL="0">
              <a:buNone/>
            </a:pPr>
            <a:r>
              <a:rPr/>
              <a:t>Critical Proposal 1,800 words (15%)</a:t>
            </a:r>
          </a:p>
          <a:p>
            <a:pPr lvl="0" indent="0" marL="0">
              <a:buNone/>
            </a:pPr>
            <a:r>
              <a:rPr/>
              <a:t>Mini-Dissertation 2,500 words (70%)</a:t>
            </a:r>
          </a:p>
          <a:p>
            <a:pPr lvl="0" indent="0" marL="0">
              <a:buNone/>
            </a:pPr>
            <a:r>
              <a:rPr/>
              <a:t>CHIP Learning Log 1,200 words (15%)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Gannt Chart</a:t>
            </a:r>
          </a:p>
        </p:txBody>
      </p:sp>
      <p:pic>
        <p:nvPicPr>
          <p:cNvPr descr="images/Gantt%20of%20deadlines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36900" y="1816100"/>
            <a:ext cx="5918200" cy="383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Deadlines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6003-B489-CA46-A95C-C1AECC0C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So what’s the point?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>
                <a:hlinkClick r:id="rId2"/>
              </a:rPr>
              <a:t>APA Skillful Psychology Student</a:t>
            </a:r>
          </a:p>
        </p:txBody>
      </p:sp>
      <p:pic>
        <p:nvPicPr>
          <p:cNvPr descr="images/paste-51D3847E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00800" y="977900"/>
            <a:ext cx="3733800" cy="4864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Naufel, K. Z., Appleby, D. C., Young, J., Van Kirk, J. F., Spencer, S. M., Rudmann, J., …Richmond, A. S. (2018).The skillful psychology student: Prepared for success in the 21st century workplace. Retrieved from: </a:t>
            </a:r>
            <a:r>
              <a:rPr>
                <a:hlinkClick r:id="rId2"/>
              </a:rPr>
              <a:t>https://www.apa.org/careers/resources/guides/transferable-skills.pdf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Cognitive Skills</a:t>
            </a:r>
          </a:p>
        </p:txBody>
      </p:sp>
      <p:pic>
        <p:nvPicPr>
          <p:cNvPr descr="images/paste-B0779020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81600" y="2578100"/>
            <a:ext cx="6172200" cy="1651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Communication Skills</a:t>
            </a:r>
          </a:p>
        </p:txBody>
      </p:sp>
      <p:pic>
        <p:nvPicPr>
          <p:cNvPr descr="images/paste-B710C4C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2870200"/>
            <a:ext cx="6172200" cy="1066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Personal Skills</a:t>
            </a:r>
          </a:p>
        </p:txBody>
      </p:sp>
      <p:pic>
        <p:nvPicPr>
          <p:cNvPr descr="images/paste-839343D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2794000"/>
            <a:ext cx="6172200" cy="1231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Social Skills</a:t>
            </a:r>
          </a:p>
        </p:txBody>
      </p:sp>
      <p:pic>
        <p:nvPicPr>
          <p:cNvPr descr="images/paste-245BC02C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2451100"/>
            <a:ext cx="6172200" cy="1905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Technological Skills</a:t>
            </a:r>
          </a:p>
        </p:txBody>
      </p:sp>
      <p:pic>
        <p:nvPicPr>
          <p:cNvPr descr="images/paste-2BE9795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2882900"/>
            <a:ext cx="6172200" cy="1054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theme/theme1.xml><?xml version="1.0" encoding="utf-8"?>
<a:theme xmlns:a="http://schemas.openxmlformats.org/drawingml/2006/main" name="gordonpp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mic Latte" id="{689C1CBC-A372-ED4C-A38C-441AC706A1A4}" vid="{44785AA0-04C0-4846-AC8A-8123607AC8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2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Atkinson Hyperlegible</vt:lpstr>
      <vt:lpstr>Calibri</vt:lpstr>
      <vt:lpstr>gordonppt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01:   Let’s start at the beginning!</dc:title>
  <dc:creator>Dr. Gordon Wright</dc:creator>
  <cp:keywords/>
  <dcterms:created xsi:type="dcterms:W3CDTF">2024-02-18T22:59:38Z</dcterms:created>
  <dcterms:modified xsi:type="dcterms:W3CDTF">2024-02-18T22:59:38Z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quarto-vars">
    <vt:lpwstr/>
  </property>
  <property fmtid="{D5CDD505-2E9C-101B-9397-08002B2CF9AE}" pid="3" name="authors">
    <vt:lpwstr/>
  </property>
  <property fmtid="{D5CDD505-2E9C-101B-9397-08002B2CF9AE}" pid="4" name="biblio-config">
    <vt:lpwstr>True</vt:lpwstr>
  </property>
  <property fmtid="{D5CDD505-2E9C-101B-9397-08002B2CF9AE}" pid="5" name="bibliography">
    <vt:lpwstr/>
  </property>
  <property fmtid="{D5CDD505-2E9C-101B-9397-08002B2CF9AE}" pid="6" name="by-author">
    <vt:lpwstr/>
  </property>
  <property fmtid="{D5CDD505-2E9C-101B-9397-08002B2CF9AE}" pid="7" name="categories">
    <vt:lpwstr/>
  </property>
  <property fmtid="{D5CDD505-2E9C-101B-9397-08002B2CF9AE}" pid="8" name="citations-hover">
    <vt:lpwstr>True</vt:lpwstr>
  </property>
  <property fmtid="{D5CDD505-2E9C-101B-9397-08002B2CF9AE}" pid="9" name="comments">
    <vt:lpwstr/>
  </property>
  <property fmtid="{D5CDD505-2E9C-101B-9397-08002B2CF9AE}" pid="10" name="csl">
    <vt:lpwstr>../../apa7.csl</vt:lpwstr>
  </property>
  <property fmtid="{D5CDD505-2E9C-101B-9397-08002B2CF9AE}" pid="11" name="date">
    <vt:lpwstr>October 2, 2023</vt:lpwstr>
  </property>
  <property fmtid="{D5CDD505-2E9C-101B-9397-08002B2CF9AE}" pid="12" name="date-format">
    <vt:lpwstr>long</vt:lpwstr>
  </property>
  <property fmtid="{D5CDD505-2E9C-101B-9397-08002B2CF9AE}" pid="13" name="editor">
    <vt:lpwstr>visual</vt:lpwstr>
  </property>
  <property fmtid="{D5CDD505-2E9C-101B-9397-08002B2CF9AE}" pid="14" name="execute">
    <vt:lpwstr/>
  </property>
  <property fmtid="{D5CDD505-2E9C-101B-9397-08002B2CF9AE}" pid="15" name="header-includes">
    <vt:lpwstr/>
  </property>
  <property fmtid="{D5CDD505-2E9C-101B-9397-08002B2CF9AE}" pid="16" name="image">
    <vt:lpwstr>lecture.png</vt:lpwstr>
  </property>
  <property fmtid="{D5CDD505-2E9C-101B-9397-08002B2CF9AE}" pid="17" name="include-after">
    <vt:lpwstr/>
  </property>
  <property fmtid="{D5CDD505-2E9C-101B-9397-08002B2CF9AE}" pid="18" name="include-before">
    <vt:lpwstr/>
  </property>
  <property fmtid="{D5CDD505-2E9C-101B-9397-08002B2CF9AE}" pid="19" name="labels">
    <vt:lpwstr/>
  </property>
  <property fmtid="{D5CDD505-2E9C-101B-9397-08002B2CF9AE}" pid="20" name="license">
    <vt:lpwstr/>
  </property>
  <property fmtid="{D5CDD505-2E9C-101B-9397-08002B2CF9AE}" pid="21" name="modulecode">
    <vt:lpwstr>PS52007D</vt:lpwstr>
  </property>
  <property fmtid="{D5CDD505-2E9C-101B-9397-08002B2CF9AE}" pid="22" name="params">
    <vt:lpwstr/>
  </property>
  <property fmtid="{D5CDD505-2E9C-101B-9397-08002B2CF9AE}" pid="23" name="subtitle">
    <vt:lpwstr>This is the way!</vt:lpwstr>
  </property>
  <property fmtid="{D5CDD505-2E9C-101B-9397-08002B2CF9AE}" pid="24" name="toc-title">
    <vt:lpwstr>Table of contents</vt:lpwstr>
  </property>
</Properties>
</file>